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  <p:sldMasterId id="2147483652" r:id="rId3"/>
    <p:sldMasterId id="2147483654" r:id="rId4"/>
    <p:sldMasterId id="2147483701" r:id="rId5"/>
    <p:sldMasterId id="2147483738" r:id="rId6"/>
    <p:sldMasterId id="2147483751" r:id="rId7"/>
  </p:sldMasterIdLst>
  <p:notesMasterIdLst>
    <p:notesMasterId r:id="rId30"/>
  </p:notesMasterIdLst>
  <p:handoutMasterIdLst>
    <p:handoutMasterId r:id="rId31"/>
  </p:handoutMasterIdLst>
  <p:sldIdLst>
    <p:sldId id="551" r:id="rId8"/>
    <p:sldId id="933" r:id="rId9"/>
    <p:sldId id="1928" r:id="rId10"/>
    <p:sldId id="980" r:id="rId11"/>
    <p:sldId id="964" r:id="rId12"/>
    <p:sldId id="965" r:id="rId13"/>
    <p:sldId id="838" r:id="rId14"/>
    <p:sldId id="829" r:id="rId15"/>
    <p:sldId id="963" r:id="rId16"/>
    <p:sldId id="928" r:id="rId17"/>
    <p:sldId id="969" r:id="rId18"/>
    <p:sldId id="971" r:id="rId19"/>
    <p:sldId id="987" r:id="rId20"/>
    <p:sldId id="982" r:id="rId21"/>
    <p:sldId id="1929" r:id="rId22"/>
    <p:sldId id="976" r:id="rId23"/>
    <p:sldId id="979" r:id="rId24"/>
    <p:sldId id="977" r:id="rId25"/>
    <p:sldId id="984" r:id="rId26"/>
    <p:sldId id="985" r:id="rId27"/>
    <p:sldId id="986" r:id="rId28"/>
    <p:sldId id="1927" r:id="rId29"/>
  </p:sldIdLst>
  <p:sldSz cx="9144000" cy="6858000" type="screen4x3"/>
  <p:notesSz cx="6815138" cy="9931400"/>
  <p:custDataLst>
    <p:tags r:id="rId32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>
          <p15:clr>
            <a:srgbClr val="A4A3A4"/>
          </p15:clr>
        </p15:guide>
        <p15:guide id="2" pos="288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49C99"/>
    <a:srgbClr val="FFCC00"/>
    <a:srgbClr val="535957"/>
    <a:srgbClr val="FF6600"/>
    <a:srgbClr val="4A625F"/>
    <a:srgbClr val="455D58"/>
    <a:srgbClr val="215553"/>
    <a:srgbClr val="0E7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4" autoAdjust="0"/>
    <p:restoredTop sz="74907" autoAdjust="0"/>
  </p:normalViewPr>
  <p:slideViewPr>
    <p:cSldViewPr>
      <p:cViewPr varScale="1">
        <p:scale>
          <a:sx n="85" d="100"/>
          <a:sy n="85" d="100"/>
        </p:scale>
        <p:origin x="2028" y="90"/>
      </p:cViewPr>
      <p:guideLst>
        <p:guide orient="horz" pos="3748"/>
        <p:guide pos="2880"/>
        <p:guide pos="295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682" y="-102"/>
      </p:cViewPr>
      <p:guideLst>
        <p:guide orient="horz" pos="3128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60800" y="0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C9ECFA10-6E1B-4483-A986-F99353230BA7}" type="datetimeFigureOut">
              <a:rPr lang="zh-CN" altLang="en-US"/>
              <a:pPr>
                <a:defRPr/>
              </a:pPr>
              <a:t>2021/2/28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527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60800" y="9432925"/>
            <a:ext cx="295275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1E51917-11D2-4A11-87CD-38E6C1A808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779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0800" y="0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5513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8050"/>
            <a:ext cx="5453062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0800" y="9432925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/>
            </a:lvl1pPr>
          </a:lstStyle>
          <a:p>
            <a:pPr>
              <a:defRPr/>
            </a:pPr>
            <a:fld id="{AC0C30ED-891F-4683-AD19-8E6F878FD8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74804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268" name="灯片编号占位符 3"/>
          <p:cNvSpPr txBox="1">
            <a:spLocks noGrp="1"/>
          </p:cNvSpPr>
          <p:nvPr/>
        </p:nvSpPr>
        <p:spPr bwMode="auto">
          <a:xfrm>
            <a:off x="3860800" y="9432925"/>
            <a:ext cx="29527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49A19E-6E69-421A-9891-35966AD62030}" type="slidenum">
              <a:rPr lang="zh-CN" altLang="en-US" i="0"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</a:pPr>
              <a:t>1</a:t>
            </a:fld>
            <a:endParaRPr lang="en-US" altLang="zh-CN" i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0C30ED-891F-4683-AD19-8E6F878FD81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057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2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A2B6527-2353-4695-BA8F-3DC241687D5C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2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A2B6527-2353-4695-BA8F-3DC241687D5C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4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765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F9C2366-7308-4CE0-87A4-8CF323DBF909}" type="slidenum">
              <a:rPr lang="en-US" altLang="zh-CN" smtClean="0"/>
              <a:pPr>
                <a:spcBef>
                  <a:spcPct val="0"/>
                </a:spcBef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ED72013-D02B-4B66-AA04-9F6692BD300E}" type="slidenum">
              <a:rPr lang="en-US" altLang="zh-CN" smtClean="0">
                <a:ea typeface="宋体" panose="02010600030101010101" pitchFamily="2" charset="-122"/>
              </a:rPr>
              <a:pPr>
                <a:spcBef>
                  <a:spcPct val="0"/>
                </a:spcBef>
              </a:pPr>
              <a:t>7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37D0E00-8C10-4777-8946-4C37B7F3CAB9}" type="slidenum">
              <a:rPr lang="en-US" altLang="zh-CN" smtClean="0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72DC65C-BB84-42B2-96B8-AB1AE4B1B9A7}" type="slidenum">
              <a:rPr lang="en-US" altLang="zh-CN" smtClean="0"/>
              <a:pPr>
                <a:spcBef>
                  <a:spcPct val="0"/>
                </a:spcBef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不同系统</a:t>
            </a:r>
            <a:r>
              <a:rPr lang="en-US" altLang="zh-CN" dirty="0"/>
              <a:t>/</a:t>
            </a:r>
            <a:r>
              <a:rPr lang="zh-CN" altLang="en-US" dirty="0"/>
              <a:t>结构对程序的影响：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、数据表示、校验技术（速度、纠错性等差别）、运算器结构（串</a:t>
            </a:r>
            <a:r>
              <a:rPr lang="en-US" altLang="zh-CN" dirty="0"/>
              <a:t>/</a:t>
            </a:r>
            <a:r>
              <a:rPr lang="zh-CN" altLang="en-US" dirty="0"/>
              <a:t>并行进位的效率差别）、存储器组织（数据对齐、字</a:t>
            </a:r>
            <a:r>
              <a:rPr lang="en-US" altLang="zh-CN" dirty="0"/>
              <a:t>/</a:t>
            </a:r>
            <a:r>
              <a:rPr lang="zh-CN" altLang="en-US" dirty="0"/>
              <a:t>位扩展方式访问区别、</a:t>
            </a:r>
            <a:r>
              <a:rPr lang="en-US" altLang="zh-CN" dirty="0"/>
              <a:t>Cache</a:t>
            </a:r>
            <a:r>
              <a:rPr lang="zh-CN" altLang="en-US" dirty="0"/>
              <a:t>映射效率）、寻址方式（所需指令周期长短等）等在程序运行结果正确性、效率等方面的影响。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、树立软</a:t>
            </a:r>
            <a:r>
              <a:rPr lang="en-US" altLang="zh-CN" dirty="0"/>
              <a:t>/</a:t>
            </a:r>
            <a:r>
              <a:rPr lang="zh-CN" altLang="en-US" dirty="0"/>
              <a:t>硬件协同观念：程序员要充分理解并利用硬件的特性。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0C30ED-891F-4683-AD19-8E6F878FD81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4666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B3AC543-B979-4309-B5D2-C3C8F9A023BB}" type="slidenum">
              <a:rPr lang="en-US" altLang="zh-CN" smtClean="0"/>
              <a:pPr>
                <a:spcBef>
                  <a:spcPct val="0"/>
                </a:spcBef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EA91E1-44C7-4B95-A248-E634114CB04A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9205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A652-B5FE-4952-B1EC-5C4B8FF15C54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074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B10F-417B-414C-AECD-F670D30DB1E9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7578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8170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2917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6392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4990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0091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9353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54395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80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E2401-F720-4B63-9791-0E9CBA1E8751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005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7148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5441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794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0583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F6B3B09-2B80-44D4-BDE5-7E7DAB62CE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654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E4DDDDB-429F-413C-89B8-6C0B037BC5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4601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278F565-13EA-4581-821B-1C4E4DF090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17778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F1B7C81-D1A9-480A-9167-6687C3CB65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3607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3FFA103-879E-4D9D-A2D3-56420E30E6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12681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02FD7D9-7F9D-4565-B409-1CDBE67E34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0471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B9C60-AA8C-4470-A0D7-86E99EE5F211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93432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4996A3D-31D1-4D2E-92DF-FCE3652C00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54710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CC336D-336D-4894-8E53-3B4CC3621D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1040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41BA849-CC59-4C10-A8AE-517BA0540E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89575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69381E5B-262E-4B05-BE90-84F8AEA26D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82759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13080E7-531B-40DF-9039-5906F28060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68580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AA6BE27-404B-4177-B9BD-158DF917CE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59792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D1D825A-CE05-4A5A-B52A-29793EA8E9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85247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CB6EAFF-1325-4750-8FCE-1F684C823A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9967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835EA4B3-16D8-489A-91DD-1B5AC178B4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4120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D920D89-E8E2-4EA7-A617-4C4CDA9F1C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178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1268C-ED46-4259-BD1C-642993DC1564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40700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2511287-F3AB-431A-8D8F-48F574FB4D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00050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C424BA35-F19F-412B-9954-6FCC3D8A53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96142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25EA077-2C9D-4AE7-91FC-DBA34B949E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99306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60B982E4-38E8-4325-B24B-DC7F8B431E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00898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CA5E7972-FB1E-45C6-9D6E-3D4D13EB12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57065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8582D22-44BB-44FF-BDFC-C4FC58CB43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77116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4F9F21C-6D63-4FC3-BAC4-24F9270EA4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05683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2D1D043-831E-4F28-B2DF-E50EDFC248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54756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A2F128B-4CB9-4EE7-AC46-67CF9C8404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5672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366350A-4577-4DA7-A3ED-843CC9F84C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548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CC31E9-3ADF-4DFD-84B1-8FB5096DEAF2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7616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05839C6-9A6A-4087-9DFB-4AF7082C51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9725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AAD114A-D9FF-4240-B825-288D78CF9E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48856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2FFA1D9-8AB6-4001-BD48-5AEA73C8CD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3650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72D1046-50C6-4B84-95E9-5EE7970483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64834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5A116C3-1D26-4A56-9129-F568C97186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83772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C607AA9D-9376-4EA1-88B7-8D01BA645F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71656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8042F75-C283-4C03-B3E3-C2AB14E8CE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28029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2F7F06-FF96-4BF6-936D-4058A9D27F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065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06B756EE-70B7-45C3-A57F-869C0DFDE2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1699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9AAF61A-86F6-43BC-95BB-D0242E1A9A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540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43A8E-FF6D-4882-9921-5840963F2AB3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34780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5A54AA0-CD02-4EC6-A59A-57CA1B7C11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69485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61DCB812-1964-4015-B011-076E6D4BAD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73801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FA68FEA-74AE-4CC3-8452-A864B7210A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4862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15B681E-1235-4C0B-8B75-0EDD2EED89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23315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1A3F0B8-4F1D-4D1E-B507-BBEBAFBFFD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41503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F21DCE-4B81-495C-B9B3-64A5388E51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81590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5AC2BC4-615D-4694-8DB5-778EF31A5C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18768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0BD22356-9D55-44C0-A3AC-73ECCEC5EC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6660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5381114-B6E0-4F65-9562-C8EB46BA7D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55949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07905154-6271-4362-957A-F6E8E6361B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140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3B336-0BBA-4EEA-96EE-15AA648D54F3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3198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22B5284-EEF3-4844-A095-0FD784E4C6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28127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04144C4-41AC-417D-ABCA-D9FC8ED7FB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81663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D8AAD60-B750-4D16-8198-AAF73B3DEF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0269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81E4A126-647B-4DBA-8475-C375ED64A0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59200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38DA12E-6A41-4032-95A2-1F4DAC5A84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64975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D956446-3635-4955-9FB6-F446CB8D385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98312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1ED149E-D601-400B-8FB1-7C7F4B7431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0967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429E636-D336-4D4C-98A3-7DEA653F1E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4075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B81D9D1-AEBD-4B1E-9257-F92371316B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900328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D37BE96-C247-4D35-845B-1413C93BF4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086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3A3CB-8A1D-4AC8-993C-E01609160392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785377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847C1A0-1CFE-4313-A00C-CAC89763E7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74283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46B8D28-6B5A-4361-A8AD-FC5BC0B7C8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15949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3BD2643-82CF-4301-A571-54D8BD4D4E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5511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4611E-8544-41EA-A6D0-CFCB8E7F23A7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2365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5"/>
            <a:ext cx="9144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hangingPunct="1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37D0DBFD-6D82-47B0-9541-56919D96DEBF}" type="datetime1">
              <a:rPr lang="zh-CN" altLang="en-US"/>
              <a:pPr>
                <a:defRPr/>
              </a:pPr>
              <a:t>2021/2/28 Sunday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3077" name="Picture 5" descr="NordirDesign(TM)"/>
          <p:cNvPicPr>
            <a:picLocks noChangeAspect="1" noChangeArrowheads="1"/>
          </p:cNvPicPr>
          <p:nvPr/>
        </p:nvPicPr>
        <p:blipFill>
          <a:blip r:embed="rId14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333375"/>
            <a:ext cx="1331912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Rectangle 12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4990" name="矩形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2A18943-8699-4091-94AC-FF7F852411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0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01479" name="矩形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CD2C4C02-9F48-48E2-BE1B-629706BC10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878436A-32CB-46DE-9450-D808EE406E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14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9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1ADECD3-1578-432E-ABE3-62DE2F9AA1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17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7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67A7BB6-0796-4819-8C27-9876D56FF9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15.tmp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10" Type="http://schemas.openxmlformats.org/officeDocument/2006/relationships/tags" Target="../tags/tag28.xml"/><Relationship Id="rId19" Type="http://schemas.openxmlformats.org/officeDocument/2006/relationships/image" Target="../media/image15.tmp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18" Type="http://schemas.openxmlformats.org/officeDocument/2006/relationships/slideLayout" Target="../slideLayouts/slideLayout18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image" Target="../media/image15.tmp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10" Type="http://schemas.openxmlformats.org/officeDocument/2006/relationships/tags" Target="../tags/tag45.xml"/><Relationship Id="rId19" Type="http://schemas.openxmlformats.org/officeDocument/2006/relationships/notesSlide" Target="../notesSlides/notesSlide10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icourse163.org/course/HUST-1003159001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hyperlink" Target="http://210.41.225.3/meol/index.do" TargetMode="External"/><Relationship Id="rId4" Type="http://schemas.openxmlformats.org/officeDocument/2006/relationships/hyperlink" Target="https://www.icourse163.org/learn/HUST-1205809816?tid=145021944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9"/>
          <p:cNvSpPr>
            <a:spLocks noChangeArrowheads="1"/>
          </p:cNvSpPr>
          <p:nvPr/>
        </p:nvSpPr>
        <p:spPr bwMode="black">
          <a:xfrm>
            <a:off x="0" y="2636838"/>
            <a:ext cx="8172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indent="177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 b="1" i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《</a:t>
            </a:r>
            <a:r>
              <a:rPr lang="zh-CN" altLang="en-US" sz="4000" b="1" i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计算机组成原理</a:t>
            </a:r>
            <a:r>
              <a:rPr lang="en-US" altLang="zh-CN" sz="4000" b="1" i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》</a:t>
            </a:r>
            <a:endParaRPr lang="zh-CN" altLang="en-US" sz="4000" i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43" name="Rectangle 10"/>
          <p:cNvSpPr>
            <a:spLocks noChangeArrowheads="1"/>
          </p:cNvSpPr>
          <p:nvPr/>
        </p:nvSpPr>
        <p:spPr bwMode="black">
          <a:xfrm>
            <a:off x="468313" y="4657725"/>
            <a:ext cx="27686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i="0" dirty="0">
                <a:latin typeface="Arial" panose="020B0604020202020204" pitchFamily="34" charset="0"/>
                <a:ea typeface="微软雅黑" panose="020B0503020204020204" pitchFamily="34" charset="-122"/>
              </a:rPr>
              <a:t>刘双虎  </a:t>
            </a:r>
            <a:r>
              <a:rPr lang="en-US" altLang="zh-CN" sz="2000" i="0" dirty="0">
                <a:latin typeface="Arial" panose="020B0604020202020204" pitchFamily="34" charset="0"/>
                <a:ea typeface="微软雅黑" panose="020B0503020204020204" pitchFamily="34" charset="-122"/>
              </a:rPr>
              <a:t>2020-02</a:t>
            </a:r>
            <a:endParaRPr lang="zh-CN" altLang="en-US" sz="2000" i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244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619869"/>
              </p:ext>
            </p:extLst>
          </p:nvPr>
        </p:nvGraphicFramePr>
        <p:xfrm>
          <a:off x="6300192" y="4225132"/>
          <a:ext cx="2222500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3" name="CorelDRAW" r:id="rId4" imgW="7162800" imgH="6029325" progId="CorelDraw.Graphic.7">
                  <p:embed/>
                </p:oleObj>
              </mc:Choice>
              <mc:Fallback>
                <p:oleObj name="CorelDRAW" r:id="rId4" imgW="7162800" imgH="6029325" progId="CorelDraw.Graphic.7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4225132"/>
                        <a:ext cx="2222500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矩形 1"/>
          <p:cNvSpPr>
            <a:spLocks noChangeArrowheads="1"/>
          </p:cNvSpPr>
          <p:nvPr/>
        </p:nvSpPr>
        <p:spPr bwMode="auto">
          <a:xfrm>
            <a:off x="468313" y="3213100"/>
            <a:ext cx="4175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800" b="1" i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Principles of Computer</a:t>
            </a:r>
            <a:r>
              <a:rPr lang="en-US" altLang="zh-CN" sz="1000">
                <a:solidFill>
                  <a:schemeClr val="accent2"/>
                </a:solidFill>
                <a:latin typeface="Verdana" panose="020B0604030504040204" pitchFamily="34" charset="0"/>
                <a:ea typeface="华文细黑" panose="02010600040101010101" pitchFamily="2" charset="-122"/>
              </a:rPr>
              <a:t> </a:t>
            </a:r>
            <a:r>
              <a:rPr lang="en-US" altLang="zh-CN" sz="1800" b="1" i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Organization</a:t>
            </a:r>
          </a:p>
        </p:txBody>
      </p:sp>
      <p:sp>
        <p:nvSpPr>
          <p:cNvPr id="10246" name="矩形 2"/>
          <p:cNvSpPr>
            <a:spLocks noChangeArrowheads="1"/>
          </p:cNvSpPr>
          <p:nvPr/>
        </p:nvSpPr>
        <p:spPr bwMode="auto">
          <a:xfrm>
            <a:off x="5533288" y="2399695"/>
            <a:ext cx="19832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177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i="0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2020 </a:t>
            </a:r>
            <a:r>
              <a:rPr lang="zh-CN" altLang="en-US" sz="2800" b="1" i="0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春季</a:t>
            </a:r>
            <a:endParaRPr lang="zh-CN" altLang="en-US" sz="4800" i="0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4906514" y="2896394"/>
            <a:ext cx="32367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177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黑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i="0" dirty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成都信息工程大学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系统设计者角度理解计算机</a:t>
            </a:r>
            <a:endParaRPr lang="en-US" altLang="zh-CN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计算机系统概述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数值表示与运算方法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运算器的功能、组成和基本运行原理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存储器及层次存储系统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指令系统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en-US" altLang="zh-CN" dirty="0">
                <a:solidFill>
                  <a:schemeClr val="accent2"/>
                </a:solidFill>
              </a:rPr>
              <a:t>CPU</a:t>
            </a:r>
            <a:r>
              <a:rPr lang="zh-CN" altLang="en-US" dirty="0">
                <a:solidFill>
                  <a:schemeClr val="accent2"/>
                </a:solidFill>
              </a:rPr>
              <a:t>功能、组成和运行原理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流水线</a:t>
            </a:r>
            <a:endParaRPr lang="en-US" altLang="zh-CN" dirty="0">
              <a:solidFill>
                <a:schemeClr val="accent2"/>
              </a:solidFill>
            </a:endParaRP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系统总线</a:t>
            </a:r>
          </a:p>
          <a:p>
            <a:pPr>
              <a:lnSpc>
                <a:spcPct val="130000"/>
              </a:lnSpc>
              <a:buFont typeface="Wingdings" pitchFamily="2" charset="2"/>
              <a:buAutoNum type="arabicPeriod"/>
              <a:defRPr/>
            </a:pPr>
            <a:r>
              <a:rPr lang="zh-CN" altLang="en-US" dirty="0">
                <a:solidFill>
                  <a:schemeClr val="accent2"/>
                </a:solidFill>
              </a:rPr>
              <a:t>输入输出系统</a:t>
            </a:r>
            <a:endParaRPr lang="en-US" altLang="zh-CN" dirty="0">
              <a:solidFill>
                <a:schemeClr val="accent2"/>
              </a:solidFill>
            </a:endParaRPr>
          </a:p>
          <a:p>
            <a:pPr marL="0" indent="0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zh-CN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、构造观</a:t>
            </a:r>
            <a:r>
              <a:rPr lang="en-US" altLang="zh-CN" dirty="0"/>
              <a:t>+</a:t>
            </a:r>
            <a:r>
              <a:rPr lang="zh-CN" altLang="en-US" dirty="0"/>
              <a:t>系统观</a:t>
            </a:r>
            <a:r>
              <a:rPr lang="en-US" altLang="zh-CN" dirty="0"/>
              <a:t>+</a:t>
            </a:r>
            <a:r>
              <a:rPr lang="zh-CN" altLang="en-US" dirty="0"/>
              <a:t>工程观的学习视角和学习方法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构造观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掌握设计方法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设计功能部件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基本编码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解码器、运算器、控制器、存储器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设计简单系统（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32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位运算器、存储系统）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系统观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硬协同的视角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理解计算机系统的构成及各部分之间的相互影响；</a:t>
            </a:r>
          </a:p>
          <a:p>
            <a:pPr lvl="1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理解不同系统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结构对程序的影响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功能、性能、可移植性等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sym typeface="Arial" panose="020B0604020202020204" pitchFamily="34" charset="0"/>
              </a:rPr>
              <a:t>)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工程观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–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系统实现视角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如何克服工程制约条件？如何降低成本？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如何提升性能，提升可靠性，节约能耗？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zh-CN" altLang="en-US" sz="2400" b="1" dirty="0">
                <a:solidFill>
                  <a:srgbClr val="C00000"/>
                </a:solidFill>
                <a:cs typeface="Arial" panose="020B0604020202020204" pitchFamily="34" charset="0"/>
              </a:rPr>
              <a:t>多实践</a:t>
            </a:r>
            <a:r>
              <a:rPr lang="en-US" altLang="zh-CN" sz="2400" b="1" dirty="0">
                <a:solidFill>
                  <a:srgbClr val="C00000"/>
                </a:solidFill>
                <a:cs typeface="Arial" panose="020B0604020202020204" pitchFamily="34" charset="0"/>
              </a:rPr>
              <a:t>----Logisim</a:t>
            </a:r>
            <a:r>
              <a:rPr lang="zh-CN" altLang="en-US" sz="2400" b="1" dirty="0">
                <a:solidFill>
                  <a:srgbClr val="C00000"/>
                </a:solidFill>
                <a:cs typeface="Arial" panose="020B0604020202020204" pitchFamily="34" charset="0"/>
              </a:rPr>
              <a:t>平台（训练实践能力）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buFont typeface="Wingdings" pitchFamily="2" charset="2"/>
              <a:buChar char="n"/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marL="342900" lvl="1" indent="-342900">
              <a:buFont typeface="Wingdings" pitchFamily="2" charset="2"/>
              <a:buChar char="n"/>
              <a:defRPr/>
            </a:pP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457200" lvl="1" indent="0">
              <a:buFont typeface="Wingdings" pitchFamily="2" charset="2"/>
              <a:buNone/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实验体系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2"/>
            <a:ext cx="8686800" cy="54728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单元实验</a:t>
            </a:r>
            <a:r>
              <a:rPr lang="en-US" altLang="zh-CN" dirty="0"/>
              <a:t>16</a:t>
            </a:r>
            <a:r>
              <a:rPr lang="zh-CN" altLang="en-US" dirty="0"/>
              <a:t>学时</a:t>
            </a:r>
            <a:endParaRPr lang="en-US" altLang="zh-CN" dirty="0"/>
          </a:p>
          <a:p>
            <a:pPr lvl="1">
              <a:defRPr/>
            </a:pPr>
            <a:r>
              <a:rPr lang="en-US" altLang="zh-CN" dirty="0">
                <a:solidFill>
                  <a:srgbClr val="C00000"/>
                </a:solidFill>
              </a:rPr>
              <a:t>5</a:t>
            </a:r>
            <a:r>
              <a:rPr lang="zh-CN" altLang="en-US" dirty="0">
                <a:solidFill>
                  <a:srgbClr val="C00000"/>
                </a:solidFill>
              </a:rPr>
              <a:t>输入编码器设计实验（自学、开发环境使用及基本编码实验）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</a:rPr>
              <a:t>汉字编码与校验设计实验（汉字编码转换，海明编码与校验实验）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</a:rPr>
              <a:t>多位快速加法器设计实验（</a:t>
            </a:r>
            <a:r>
              <a:rPr lang="en-US" altLang="zh-CN" dirty="0">
                <a:solidFill>
                  <a:srgbClr val="C00000"/>
                </a:solidFill>
              </a:rPr>
              <a:t>16</a:t>
            </a:r>
            <a:r>
              <a:rPr lang="zh-CN" altLang="en-US" dirty="0">
                <a:solidFill>
                  <a:srgbClr val="C00000"/>
                </a:solidFill>
              </a:rPr>
              <a:t>位、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位快速加法器设计实验）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设计实验（构造</a:t>
            </a: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位</a:t>
            </a:r>
            <a:r>
              <a:rPr lang="en-US" altLang="zh-CN" dirty="0">
                <a:solidFill>
                  <a:srgbClr val="C00000"/>
                </a:solidFill>
              </a:rPr>
              <a:t>ALU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</a:rPr>
              <a:t>存储系统设计实验（</a:t>
            </a:r>
            <a:r>
              <a:rPr lang="en-US" altLang="zh-CN" dirty="0">
                <a:solidFill>
                  <a:srgbClr val="C00000"/>
                </a:solidFill>
              </a:rPr>
              <a:t>MIPS</a:t>
            </a:r>
            <a:r>
              <a:rPr lang="zh-CN" altLang="en-US" dirty="0">
                <a:solidFill>
                  <a:srgbClr val="C00000"/>
                </a:solidFill>
              </a:rPr>
              <a:t>寄存器文件，</a:t>
            </a:r>
            <a:r>
              <a:rPr lang="en-US" altLang="zh-CN" dirty="0">
                <a:solidFill>
                  <a:srgbClr val="C00000"/>
                </a:solidFill>
              </a:rPr>
              <a:t>MIPS RAM</a:t>
            </a:r>
            <a:r>
              <a:rPr lang="zh-CN" altLang="en-US" dirty="0">
                <a:solidFill>
                  <a:srgbClr val="C00000"/>
                </a:solidFill>
              </a:rPr>
              <a:t>）</a:t>
            </a:r>
            <a:endParaRPr lang="en-US" altLang="zh-CN" dirty="0">
              <a:solidFill>
                <a:srgbClr val="C00000"/>
              </a:solidFill>
            </a:endParaRPr>
          </a:p>
          <a:p>
            <a:pPr marL="457200" lvl="1" indent="0">
              <a:buNone/>
              <a:defRPr/>
            </a:pPr>
            <a:endParaRPr lang="en-US" altLang="zh-CN" dirty="0">
              <a:solidFill>
                <a:srgbClr val="C00000"/>
              </a:solidFill>
            </a:endParaRPr>
          </a:p>
          <a:p>
            <a:pPr marL="342900" lvl="1" indent="-342900">
              <a:buFont typeface="Wingdings" panose="05000000000000000000" pitchFamily="2" charset="2"/>
              <a:buChar char="n"/>
              <a:defRPr/>
            </a:pPr>
            <a:r>
              <a:rPr lang="zh-CN" altLang="en-US" sz="2400" dirty="0"/>
              <a:t>附加实验</a:t>
            </a:r>
            <a:r>
              <a:rPr lang="en-US" altLang="zh-CN" sz="2400" dirty="0"/>
              <a:t>:</a:t>
            </a:r>
            <a:r>
              <a:rPr lang="zh-CN" altLang="en-US" sz="2400" dirty="0"/>
              <a:t>详见实验指导书（完成加实验分）</a:t>
            </a:r>
            <a:endParaRPr lang="en-US" altLang="zh-CN" sz="2400" dirty="0"/>
          </a:p>
          <a:p>
            <a:pPr marL="0" lvl="1" indent="0">
              <a:buNone/>
              <a:defRPr/>
            </a:pPr>
            <a:endParaRPr lang="en-US" altLang="zh-CN" sz="2400" dirty="0">
              <a:cs typeface="+mn-cs"/>
            </a:endParaRPr>
          </a:p>
          <a:p>
            <a:pPr marL="342900" lvl="1" indent="-342900"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cs typeface="+mn-cs"/>
              </a:rPr>
              <a:t>扩展自学实验（不做硬性要求）</a:t>
            </a:r>
            <a:endParaRPr lang="en-US" altLang="zh-CN" sz="2400" dirty="0">
              <a:cs typeface="+mn-cs"/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</a:rPr>
              <a:t>存储器系统实验（</a:t>
            </a:r>
            <a:r>
              <a:rPr lang="en-US" altLang="zh-CN" dirty="0">
                <a:solidFill>
                  <a:srgbClr val="C00000"/>
                </a:solidFill>
              </a:rPr>
              <a:t>Cache</a:t>
            </a:r>
            <a:r>
              <a:rPr lang="zh-CN" altLang="en-US" dirty="0">
                <a:solidFill>
                  <a:srgbClr val="C00000"/>
                </a:solidFill>
              </a:rPr>
              <a:t>实现）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altLang="zh-CN" dirty="0">
                <a:solidFill>
                  <a:srgbClr val="C00000"/>
                </a:solidFill>
              </a:rPr>
              <a:t>CPU</a:t>
            </a:r>
            <a:r>
              <a:rPr lang="zh-CN" altLang="en-US" dirty="0">
                <a:solidFill>
                  <a:srgbClr val="C00000"/>
                </a:solidFill>
              </a:rPr>
              <a:t>设计（</a:t>
            </a:r>
            <a:r>
              <a:rPr lang="en-US" altLang="zh-CN" dirty="0">
                <a:solidFill>
                  <a:srgbClr val="C00000"/>
                </a:solidFill>
              </a:rPr>
              <a:t>MIPS</a:t>
            </a:r>
            <a:r>
              <a:rPr lang="zh-CN" altLang="en-US" dirty="0">
                <a:solidFill>
                  <a:srgbClr val="C00000"/>
                </a:solidFill>
              </a:rPr>
              <a:t>单周期处理器设计实验）</a:t>
            </a:r>
            <a:endParaRPr lang="en-US" altLang="zh-CN" dirty="0">
              <a:solidFill>
                <a:srgbClr val="C00000"/>
              </a:solidFill>
            </a:endParaRPr>
          </a:p>
          <a:p>
            <a:pPr marL="457200" lvl="1" indent="0">
              <a:buNone/>
              <a:defRPr/>
            </a:pP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编码实验</a:t>
            </a:r>
            <a:r>
              <a:rPr lang="en-US" altLang="zh-CN" dirty="0"/>
              <a:t>-</a:t>
            </a:r>
            <a:r>
              <a:rPr lang="zh-CN" altLang="en-US" dirty="0"/>
              <a:t>偶校验编码传输</a:t>
            </a:r>
          </a:p>
        </p:txBody>
      </p:sp>
      <p:pic>
        <p:nvPicPr>
          <p:cNvPr id="10" name="偶校验检测">
            <a:hlinkClick r:id="" action="ppaction://media"/>
            <a:extLst>
              <a:ext uri="{FF2B5EF4-FFF2-40B4-BE49-F238E27FC236}">
                <a16:creationId xmlns:a16="http://schemas.microsoft.com/office/drawing/2014/main" id="{57590097-DBBA-4D38-9341-EFBAE8C11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318" y="1268760"/>
            <a:ext cx="8414321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8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1865"/>
    </mc:Choice>
    <mc:Fallback xmlns="">
      <p:transition spd="slow" advTm="41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2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编码实验</a:t>
            </a:r>
            <a:r>
              <a:rPr lang="en-US" altLang="zh-CN" dirty="0"/>
              <a:t>-</a:t>
            </a:r>
            <a:r>
              <a:rPr lang="zh-CN" altLang="en-US" dirty="0"/>
              <a:t>海明解码传输</a:t>
            </a:r>
          </a:p>
        </p:txBody>
      </p:sp>
      <p:pic>
        <p:nvPicPr>
          <p:cNvPr id="3" name="海明编码测试演示">
            <a:hlinkClick r:id="" action="ppaction://media"/>
            <a:extLst>
              <a:ext uri="{FF2B5EF4-FFF2-40B4-BE49-F238E27FC236}">
                <a16:creationId xmlns:a16="http://schemas.microsoft.com/office/drawing/2014/main" id="{8B8EC1AC-02E6-448F-9914-193460C305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199" y="1268759"/>
            <a:ext cx="8297543" cy="537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1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运算器实验</a:t>
            </a:r>
          </a:p>
        </p:txBody>
      </p:sp>
      <p:sp>
        <p:nvSpPr>
          <p:cNvPr id="31748" name="内容占位符 3"/>
          <p:cNvSpPr txBox="1">
            <a:spLocks/>
          </p:cNvSpPr>
          <p:nvPr/>
        </p:nvSpPr>
        <p:spPr bwMode="auto">
          <a:xfrm>
            <a:off x="2700338" y="214313"/>
            <a:ext cx="6551612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12176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defTabSz="12176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12176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2132013" indent="-303213" defTabSz="1217613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741613" indent="-303213" defTabSz="1217613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3198813" indent="-303213" defTabSz="1217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3656013" indent="-303213" defTabSz="1217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4113213" indent="-303213" defTabSz="1217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4570413" indent="-303213" defTabSz="12176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800" i="0">
                <a:solidFill>
                  <a:schemeClr val="bg1"/>
                </a:solidFill>
              </a:rPr>
              <a:t>自动测试，故障记录，自动评分</a:t>
            </a:r>
            <a:endParaRPr lang="en-US" altLang="zh-CN" sz="2800" i="0">
              <a:solidFill>
                <a:schemeClr val="bg1"/>
              </a:solidFill>
            </a:endParaRPr>
          </a:p>
          <a:p>
            <a:pPr lvl="1"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</a:pPr>
            <a:endParaRPr lang="en-US" altLang="zh-CN" sz="2400" i="0">
              <a:solidFill>
                <a:schemeClr val="bg1"/>
              </a:solidFill>
            </a:endParaRPr>
          </a:p>
          <a:p>
            <a:pPr lvl="1"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</a:pPr>
            <a:endParaRPr lang="en-US" altLang="zh-CN" sz="2400" i="0">
              <a:solidFill>
                <a:schemeClr val="bg1"/>
              </a:solidFill>
            </a:endParaRPr>
          </a:p>
          <a:p>
            <a:pPr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endParaRPr lang="zh-CN" altLang="en-US" sz="2800" i="0">
              <a:solidFill>
                <a:schemeClr val="bg1"/>
              </a:solidFill>
            </a:endParaRPr>
          </a:p>
        </p:txBody>
      </p:sp>
      <p:pic>
        <p:nvPicPr>
          <p:cNvPr id="2" name="ALU测试-调整字幕">
            <a:hlinkClick r:id="" action="ppaction://media"/>
            <a:extLst>
              <a:ext uri="{FF2B5EF4-FFF2-40B4-BE49-F238E27FC236}">
                <a16:creationId xmlns:a16="http://schemas.microsoft.com/office/drawing/2014/main" id="{53D72DEA-752A-49D6-A1D6-1B027BF67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525" y="1700808"/>
            <a:ext cx="854095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3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单周期</a:t>
            </a:r>
            <a:r>
              <a:rPr lang="en-US" altLang="zh-CN"/>
              <a:t>CPU</a:t>
            </a:r>
            <a:r>
              <a:rPr lang="zh-CN" altLang="en-US"/>
              <a:t>设计</a:t>
            </a:r>
          </a:p>
        </p:txBody>
      </p:sp>
      <p:pic>
        <p:nvPicPr>
          <p:cNvPr id="3" name="单周期CP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84338"/>
            <a:ext cx="8218488" cy="3776662"/>
          </a:xfr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系统能力培养体系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17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118" name="组 3"/>
          <p:cNvGrpSpPr/>
          <p:nvPr/>
        </p:nvGrpSpPr>
        <p:grpSpPr>
          <a:xfrm>
            <a:off x="747324" y="1556792"/>
            <a:ext cx="7649351" cy="4393890"/>
            <a:chOff x="1846238" y="1565300"/>
            <a:chExt cx="7431362" cy="3921210"/>
          </a:xfrm>
        </p:grpSpPr>
        <p:sp>
          <p:nvSpPr>
            <p:cNvPr id="119" name="Rectangle 16"/>
            <p:cNvSpPr>
              <a:spLocks noChangeArrowheads="1"/>
            </p:cNvSpPr>
            <p:nvPr/>
          </p:nvSpPr>
          <p:spPr bwMode="auto">
            <a:xfrm>
              <a:off x="1853648" y="1565300"/>
              <a:ext cx="7412839" cy="1500350"/>
            </a:xfrm>
            <a:prstGeom prst="rect">
              <a:avLst/>
            </a:prstGeom>
            <a:solidFill>
              <a:schemeClr val="accent1">
                <a:lumMod val="50000"/>
                <a:alpha val="0"/>
              </a:schemeClr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>
                <a:lnSpc>
                  <a:spcPct val="114000"/>
                </a:lnSpc>
                <a:defRPr/>
              </a:pPr>
              <a:endParaRPr lang="en-US" altLang="zh-CN" sz="1400" i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圆角矩形 119"/>
            <p:cNvSpPr/>
            <p:nvPr/>
          </p:nvSpPr>
          <p:spPr>
            <a:xfrm>
              <a:off x="2711624" y="1639466"/>
              <a:ext cx="6365141" cy="120028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14000"/>
                </a:lnSpc>
              </a:pPr>
              <a:endParaRPr lang="zh-CN" altLang="en-US" sz="1200" i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圆角矩形 120"/>
            <p:cNvSpPr/>
            <p:nvPr/>
          </p:nvSpPr>
          <p:spPr>
            <a:xfrm>
              <a:off x="2821430" y="1783944"/>
              <a:ext cx="4995405" cy="949605"/>
            </a:xfrm>
            <a:prstGeom prst="roundRect">
              <a:avLst/>
            </a:prstGeom>
            <a:solidFill>
              <a:schemeClr val="bg1"/>
            </a:solidFill>
            <a:ln w="3175">
              <a:noFill/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14000"/>
                </a:lnSpc>
              </a:pPr>
              <a:r>
                <a:rPr lang="en-US" altLang="zh-CN" sz="1200" i="0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chemeClr val="tx1"/>
                  </a:solidFill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                                                        </a:t>
              </a:r>
              <a:endParaRPr lang="zh-CN" altLang="en-US" sz="1200" i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圆角矩形 121"/>
            <p:cNvSpPr/>
            <p:nvPr/>
          </p:nvSpPr>
          <p:spPr>
            <a:xfrm>
              <a:off x="2711625" y="3243321"/>
              <a:ext cx="3403442" cy="114471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6821472" y="3232207"/>
              <a:ext cx="1711510" cy="11558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prstDash val="soli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AutoShape 5"/>
            <p:cNvSpPr>
              <a:spLocks noChangeArrowheads="1"/>
            </p:cNvSpPr>
            <p:nvPr/>
          </p:nvSpPr>
          <p:spPr bwMode="auto">
            <a:xfrm>
              <a:off x="2640869" y="4656687"/>
              <a:ext cx="724242" cy="713130"/>
            </a:xfrm>
            <a:prstGeom prst="hexagon">
              <a:avLst>
                <a:gd name="adj" fmla="val 27985"/>
                <a:gd name="vf" fmla="val 11547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硬件描</a:t>
              </a:r>
            </a:p>
            <a:p>
              <a:pPr algn="ctr" eaLnBrk="1" hangingPunct="1"/>
              <a:r>
                <a:rPr lang="zh-CN" altLang="en-US" sz="1000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述语言</a:t>
              </a:r>
            </a:p>
          </p:txBody>
        </p:sp>
        <p:sp>
          <p:nvSpPr>
            <p:cNvPr id="125" name="AutoShape 6"/>
            <p:cNvSpPr>
              <a:spLocks noChangeArrowheads="1"/>
            </p:cNvSpPr>
            <p:nvPr/>
          </p:nvSpPr>
          <p:spPr bwMode="auto">
            <a:xfrm>
              <a:off x="3361406" y="4656687"/>
              <a:ext cx="748323" cy="713130"/>
            </a:xfrm>
            <a:prstGeom prst="hexagon">
              <a:avLst>
                <a:gd name="adj" fmla="val 27988"/>
                <a:gd name="vf" fmla="val 11547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i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数字逻</a:t>
              </a:r>
            </a:p>
            <a:p>
              <a:pPr algn="ctr" eaLnBrk="1" hangingPunct="1"/>
              <a:r>
                <a:rPr lang="zh-CN" altLang="en-US" sz="1000" i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辑电路</a:t>
              </a:r>
            </a:p>
          </p:txBody>
        </p:sp>
        <p:sp>
          <p:nvSpPr>
            <p:cNvPr id="126" name="AutoShape 9"/>
            <p:cNvSpPr>
              <a:spLocks noChangeArrowheads="1"/>
            </p:cNvSpPr>
            <p:nvPr/>
          </p:nvSpPr>
          <p:spPr bwMode="auto">
            <a:xfrm>
              <a:off x="5202576" y="4664096"/>
              <a:ext cx="663118" cy="713130"/>
            </a:xfrm>
            <a:prstGeom prst="hexagon">
              <a:avLst>
                <a:gd name="adj" fmla="val 27986"/>
                <a:gd name="vf" fmla="val 11547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</a:t>
              </a:r>
            </a:p>
            <a:p>
              <a:pPr algn="ctr" eaLnBrk="1" hangingPunct="1"/>
              <a:r>
                <a:rPr lang="zh-CN" altLang="en-US" sz="1000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</a:p>
          </p:txBody>
        </p:sp>
        <p:sp>
          <p:nvSpPr>
            <p:cNvPr id="127" name="AutoShape 10"/>
            <p:cNvSpPr>
              <a:spLocks noChangeArrowheads="1"/>
            </p:cNvSpPr>
            <p:nvPr/>
          </p:nvSpPr>
          <p:spPr bwMode="auto">
            <a:xfrm>
              <a:off x="6050922" y="4665949"/>
              <a:ext cx="697662" cy="713129"/>
            </a:xfrm>
            <a:prstGeom prst="hexagon">
              <a:avLst>
                <a:gd name="adj" fmla="val 27986"/>
                <a:gd name="vf" fmla="val 11547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i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</a:t>
              </a:r>
              <a:endParaRPr lang="en-US" altLang="zh-CN" sz="1000" i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sz="1000" i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</a:t>
              </a:r>
            </a:p>
          </p:txBody>
        </p:sp>
        <p:sp>
          <p:nvSpPr>
            <p:cNvPr id="128" name="Rectangle 11"/>
            <p:cNvSpPr>
              <a:spLocks noChangeArrowheads="1"/>
            </p:cNvSpPr>
            <p:nvPr/>
          </p:nvSpPr>
          <p:spPr bwMode="auto">
            <a:xfrm>
              <a:off x="1846238" y="4597414"/>
              <a:ext cx="7420248" cy="889096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AutoShape 13"/>
            <p:cNvSpPr>
              <a:spLocks noChangeArrowheads="1"/>
            </p:cNvSpPr>
            <p:nvPr/>
          </p:nvSpPr>
          <p:spPr bwMode="auto">
            <a:xfrm>
              <a:off x="6893712" y="4667801"/>
              <a:ext cx="727947" cy="713130"/>
            </a:xfrm>
            <a:prstGeom prst="hexagon">
              <a:avLst>
                <a:gd name="adj" fmla="val 29092"/>
                <a:gd name="vf" fmla="val 11547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i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</a:t>
              </a:r>
              <a:endParaRPr lang="en-US" altLang="zh-CN" sz="1000" i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sz="1000" i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</a:p>
          </p:txBody>
        </p:sp>
        <p:sp>
          <p:nvSpPr>
            <p:cNvPr id="130" name="AutoShape 14"/>
            <p:cNvSpPr>
              <a:spLocks noChangeArrowheads="1"/>
            </p:cNvSpPr>
            <p:nvPr/>
          </p:nvSpPr>
          <p:spPr bwMode="auto">
            <a:xfrm>
              <a:off x="7716126" y="4665949"/>
              <a:ext cx="733504" cy="713129"/>
            </a:xfrm>
            <a:prstGeom prst="hexagon">
              <a:avLst>
                <a:gd name="adj" fmla="val 29481"/>
                <a:gd name="vf" fmla="val 11547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i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  <a:endParaRPr lang="en-US" altLang="zh-CN" sz="1000" i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sz="1000" i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1886027" y="4767787"/>
              <a:ext cx="729800" cy="505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b="1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课程层</a:t>
              </a:r>
            </a:p>
          </p:txBody>
        </p:sp>
        <p:sp>
          <p:nvSpPr>
            <p:cNvPr id="132" name="Rectangle 17"/>
            <p:cNvSpPr>
              <a:spLocks noChangeArrowheads="1"/>
            </p:cNvSpPr>
            <p:nvPr/>
          </p:nvSpPr>
          <p:spPr bwMode="auto">
            <a:xfrm>
              <a:off x="1868568" y="1942936"/>
              <a:ext cx="885392" cy="505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b="1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sz="1200" b="1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sz="1200" b="1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实现层</a:t>
              </a:r>
            </a:p>
          </p:txBody>
        </p:sp>
        <p:sp>
          <p:nvSpPr>
            <p:cNvPr id="133" name="圆角矩形 132"/>
            <p:cNvSpPr/>
            <p:nvPr/>
          </p:nvSpPr>
          <p:spPr>
            <a:xfrm>
              <a:off x="2929890" y="1910928"/>
              <a:ext cx="3157938" cy="70592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 i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圆角矩形 133"/>
            <p:cNvSpPr/>
            <p:nvPr/>
          </p:nvSpPr>
          <p:spPr>
            <a:xfrm>
              <a:off x="3013266" y="2028136"/>
              <a:ext cx="1725506" cy="461013"/>
            </a:xfrm>
            <a:prstGeom prst="roundRect">
              <a:avLst/>
            </a:prstGeom>
            <a:solidFill>
              <a:srgbClr val="66CCFF"/>
            </a:solidFill>
            <a:ln w="6350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200" b="1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</a:p>
          </p:txBody>
        </p:sp>
        <p:sp>
          <p:nvSpPr>
            <p:cNvPr id="135" name="矩形 134"/>
            <p:cNvSpPr/>
            <p:nvPr/>
          </p:nvSpPr>
          <p:spPr>
            <a:xfrm>
              <a:off x="2876108" y="3310004"/>
              <a:ext cx="466775" cy="95577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设计工具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42907" y="3321118"/>
              <a:ext cx="611254" cy="95577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200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基本功能部件设计</a:t>
              </a:r>
            </a:p>
          </p:txBody>
        </p:sp>
        <p:sp>
          <p:nvSpPr>
            <p:cNvPr id="137" name="矩形 136"/>
            <p:cNvSpPr/>
            <p:nvPr/>
          </p:nvSpPr>
          <p:spPr>
            <a:xfrm>
              <a:off x="4131957" y="3310003"/>
              <a:ext cx="877981" cy="95577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200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数据通路及控制器设计</a:t>
              </a:r>
            </a:p>
          </p:txBody>
        </p:sp>
        <p:sp>
          <p:nvSpPr>
            <p:cNvPr id="138" name="矩形 137"/>
            <p:cNvSpPr/>
            <p:nvPr/>
          </p:nvSpPr>
          <p:spPr>
            <a:xfrm>
              <a:off x="5109963" y="3310003"/>
              <a:ext cx="877981" cy="95577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200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1200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1200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接口设计</a:t>
              </a:r>
            </a:p>
          </p:txBody>
        </p:sp>
        <p:sp>
          <p:nvSpPr>
            <p:cNvPr id="139" name="矩形 138"/>
            <p:cNvSpPr/>
            <p:nvPr/>
          </p:nvSpPr>
          <p:spPr>
            <a:xfrm>
              <a:off x="6910383" y="3298889"/>
              <a:ext cx="689048" cy="95577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200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操作系统设计</a:t>
              </a:r>
            </a:p>
          </p:txBody>
        </p:sp>
        <p:sp>
          <p:nvSpPr>
            <p:cNvPr id="140" name="矩形 139"/>
            <p:cNvSpPr/>
            <p:nvPr/>
          </p:nvSpPr>
          <p:spPr>
            <a:xfrm>
              <a:off x="7721683" y="3298889"/>
              <a:ext cx="689048" cy="95577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200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编译器</a:t>
              </a:r>
            </a:p>
            <a:p>
              <a:pPr algn="ctr"/>
              <a:r>
                <a:rPr lang="zh-CN" altLang="en-US" sz="1200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</a:p>
          </p:txBody>
        </p:sp>
        <p:cxnSp>
          <p:nvCxnSpPr>
            <p:cNvPr id="141" name="直接箭头连接符 140"/>
            <p:cNvCxnSpPr>
              <a:stCxn id="122" idx="3"/>
              <a:endCxn id="123" idx="1"/>
            </p:cNvCxnSpPr>
            <p:nvPr/>
          </p:nvCxnSpPr>
          <p:spPr>
            <a:xfrm flipV="1">
              <a:off x="6115068" y="3810119"/>
              <a:ext cx="706404" cy="555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46"/>
            <p:cNvSpPr txBox="1">
              <a:spLocks noChangeArrowheads="1"/>
            </p:cNvSpPr>
            <p:nvPr/>
          </p:nvSpPr>
          <p:spPr bwMode="auto">
            <a:xfrm>
              <a:off x="6087912" y="3378331"/>
              <a:ext cx="644595" cy="906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 b="1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endParaRPr lang="en-US" altLang="zh-CN" sz="1200" b="1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200" b="1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</a:t>
              </a:r>
              <a:endParaRPr lang="en-US" altLang="zh-CN" sz="1200" b="1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zh-CN" sz="1200" b="1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200" b="1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</a:t>
              </a:r>
              <a:endParaRPr lang="en-US" altLang="zh-CN" sz="1200" b="1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zh-CN" altLang="en-US" sz="1200" b="1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</a:p>
          </p:txBody>
        </p:sp>
        <p:sp>
          <p:nvSpPr>
            <p:cNvPr id="143" name="AutoShape 14"/>
            <p:cNvSpPr>
              <a:spLocks noChangeArrowheads="1"/>
            </p:cNvSpPr>
            <p:nvPr/>
          </p:nvSpPr>
          <p:spPr bwMode="auto">
            <a:xfrm>
              <a:off x="8516312" y="4665949"/>
              <a:ext cx="683492" cy="713129"/>
            </a:xfrm>
            <a:prstGeom prst="hexagon">
              <a:avLst>
                <a:gd name="adj" fmla="val 29481"/>
                <a:gd name="vf" fmla="val 11547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</a:t>
              </a:r>
              <a:endParaRPr lang="en-US" altLang="zh-CN" sz="1000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sz="1000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</a:t>
              </a:r>
            </a:p>
          </p:txBody>
        </p:sp>
        <p:sp>
          <p:nvSpPr>
            <p:cNvPr id="144" name="Rectangle 11"/>
            <p:cNvSpPr>
              <a:spLocks noChangeArrowheads="1"/>
            </p:cNvSpPr>
            <p:nvPr/>
          </p:nvSpPr>
          <p:spPr bwMode="auto">
            <a:xfrm>
              <a:off x="1857352" y="3185900"/>
              <a:ext cx="7420248" cy="1291041"/>
            </a:xfrm>
            <a:prstGeom prst="rect">
              <a:avLst/>
            </a:prstGeom>
            <a:noFill/>
            <a:ln w="31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Rectangle 17"/>
            <p:cNvSpPr>
              <a:spLocks noChangeArrowheads="1"/>
            </p:cNvSpPr>
            <p:nvPr/>
          </p:nvSpPr>
          <p:spPr bwMode="auto">
            <a:xfrm>
              <a:off x="1879579" y="3523941"/>
              <a:ext cx="885392" cy="505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200" b="1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sz="1200" b="1" i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sz="1200" b="1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设计层</a:t>
              </a:r>
            </a:p>
          </p:txBody>
        </p:sp>
        <p:sp>
          <p:nvSpPr>
            <p:cNvPr id="146" name="矩形 145"/>
            <p:cNvSpPr/>
            <p:nvPr/>
          </p:nvSpPr>
          <p:spPr>
            <a:xfrm>
              <a:off x="4991412" y="2013422"/>
              <a:ext cx="1018763" cy="452163"/>
            </a:xfrm>
            <a:prstGeom prst="rect">
              <a:avLst/>
            </a:prstGeom>
            <a:noFill/>
            <a:ln w="6350">
              <a:noFill/>
              <a:prstDash val="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接口设计</a:t>
              </a:r>
            </a:p>
          </p:txBody>
        </p:sp>
        <p:sp>
          <p:nvSpPr>
            <p:cNvPr id="147" name="矩形 146"/>
            <p:cNvSpPr/>
            <p:nvPr/>
          </p:nvSpPr>
          <p:spPr>
            <a:xfrm>
              <a:off x="6319328" y="2002308"/>
              <a:ext cx="1346619" cy="452163"/>
            </a:xfrm>
            <a:prstGeom prst="rect">
              <a:avLst/>
            </a:prstGeom>
            <a:noFill/>
            <a:ln w="6350">
              <a:noFill/>
              <a:prstDash val="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集成操作系统</a:t>
              </a:r>
            </a:p>
          </p:txBody>
        </p:sp>
        <p:sp>
          <p:nvSpPr>
            <p:cNvPr id="148" name="矩形 147"/>
            <p:cNvSpPr/>
            <p:nvPr/>
          </p:nvSpPr>
          <p:spPr>
            <a:xfrm>
              <a:off x="7730147" y="2008828"/>
              <a:ext cx="1346619" cy="452163"/>
            </a:xfrm>
            <a:prstGeom prst="rect">
              <a:avLst/>
            </a:prstGeom>
            <a:noFill/>
            <a:ln w="6350">
              <a:noFill/>
              <a:prstDash val="dash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i="0" dirty="0">
                  <a:ln w="18000">
                    <a:noFill/>
                    <a:prstDash val="solid"/>
                    <a:miter lim="800000"/>
                  </a:ln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集成编译器</a:t>
              </a:r>
            </a:p>
          </p:txBody>
        </p:sp>
        <p:cxnSp>
          <p:nvCxnSpPr>
            <p:cNvPr id="149" name="直接箭头连接符 148"/>
            <p:cNvCxnSpPr/>
            <p:nvPr/>
          </p:nvCxnSpPr>
          <p:spPr>
            <a:xfrm flipV="1">
              <a:off x="3084157" y="4319573"/>
              <a:ext cx="0" cy="344524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箭头连接符 149"/>
            <p:cNvCxnSpPr/>
            <p:nvPr/>
          </p:nvCxnSpPr>
          <p:spPr>
            <a:xfrm flipV="1">
              <a:off x="3735568" y="4319573"/>
              <a:ext cx="0" cy="344524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/>
            <p:cNvCxnSpPr/>
            <p:nvPr/>
          </p:nvCxnSpPr>
          <p:spPr>
            <a:xfrm flipV="1">
              <a:off x="4687641" y="4319573"/>
              <a:ext cx="0" cy="344524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/>
            <p:cNvCxnSpPr/>
            <p:nvPr/>
          </p:nvCxnSpPr>
          <p:spPr>
            <a:xfrm flipV="1">
              <a:off x="5556362" y="4308458"/>
              <a:ext cx="0" cy="344524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箭头连接符 152"/>
            <p:cNvCxnSpPr/>
            <p:nvPr/>
          </p:nvCxnSpPr>
          <p:spPr>
            <a:xfrm flipV="1">
              <a:off x="7254906" y="4319573"/>
              <a:ext cx="0" cy="344524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/>
            <p:cNvCxnSpPr/>
            <p:nvPr/>
          </p:nvCxnSpPr>
          <p:spPr>
            <a:xfrm flipV="1">
              <a:off x="8058576" y="4308458"/>
              <a:ext cx="0" cy="344524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/>
            <p:cNvCxnSpPr/>
            <p:nvPr/>
          </p:nvCxnSpPr>
          <p:spPr>
            <a:xfrm flipV="1">
              <a:off x="8853892" y="3041496"/>
              <a:ext cx="0" cy="1623491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箭头连接符 155"/>
            <p:cNvCxnSpPr/>
            <p:nvPr/>
          </p:nvCxnSpPr>
          <p:spPr>
            <a:xfrm flipV="1">
              <a:off x="3147985" y="2489150"/>
              <a:ext cx="0" cy="809739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/>
            <p:cNvCxnSpPr/>
            <p:nvPr/>
          </p:nvCxnSpPr>
          <p:spPr>
            <a:xfrm flipV="1">
              <a:off x="3735568" y="2489150"/>
              <a:ext cx="0" cy="820853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箭头连接符 157"/>
            <p:cNvCxnSpPr>
              <a:stCxn id="137" idx="0"/>
            </p:cNvCxnSpPr>
            <p:nvPr/>
          </p:nvCxnSpPr>
          <p:spPr>
            <a:xfrm flipV="1">
              <a:off x="4570948" y="2489150"/>
              <a:ext cx="4890" cy="820853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箭头连接符 158"/>
            <p:cNvCxnSpPr/>
            <p:nvPr/>
          </p:nvCxnSpPr>
          <p:spPr>
            <a:xfrm flipV="1">
              <a:off x="5513760" y="2616855"/>
              <a:ext cx="0" cy="704262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/>
            <p:cNvCxnSpPr/>
            <p:nvPr/>
          </p:nvCxnSpPr>
          <p:spPr>
            <a:xfrm flipV="1">
              <a:off x="7241125" y="2733549"/>
              <a:ext cx="0" cy="560672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箭头连接符 160"/>
            <p:cNvCxnSpPr/>
            <p:nvPr/>
          </p:nvCxnSpPr>
          <p:spPr>
            <a:xfrm flipV="1">
              <a:off x="8109328" y="2829076"/>
              <a:ext cx="0" cy="481372"/>
            </a:xfrm>
            <a:prstGeom prst="straightConnector1">
              <a:avLst/>
            </a:prstGeom>
            <a:ln w="34925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AutoShape 7"/>
            <p:cNvSpPr>
              <a:spLocks noChangeArrowheads="1"/>
            </p:cNvSpPr>
            <p:nvPr/>
          </p:nvSpPr>
          <p:spPr bwMode="auto">
            <a:xfrm>
              <a:off x="4200491" y="4640017"/>
              <a:ext cx="974301" cy="764993"/>
            </a:xfrm>
            <a:prstGeom prst="hexagon">
              <a:avLst>
                <a:gd name="adj" fmla="val 31840"/>
                <a:gd name="vf" fmla="val 115470"/>
              </a:avLst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000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计算机组成</a:t>
              </a:r>
            </a:p>
            <a:p>
              <a:pPr algn="ctr" eaLnBrk="1" hangingPunct="1"/>
              <a:r>
                <a:rPr lang="en-US" altLang="zh-CN" sz="1000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00" i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系统结构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7921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519113" y="214313"/>
            <a:ext cx="8229600" cy="582612"/>
          </a:xfrm>
        </p:spPr>
        <p:txBody>
          <a:bodyPr/>
          <a:lstStyle/>
          <a:p>
            <a:r>
              <a:rPr lang="zh-CN" altLang="en-US"/>
              <a:t>程序员角度理解        高级语言如何执行成二值逻辑</a:t>
            </a:r>
          </a:p>
        </p:txBody>
      </p:sp>
      <p:sp>
        <p:nvSpPr>
          <p:cNvPr id="10" name="矩形 9"/>
          <p:cNvSpPr/>
          <p:nvPr/>
        </p:nvSpPr>
        <p:spPr>
          <a:xfrm>
            <a:off x="4500563" y="981075"/>
            <a:ext cx="1223962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i="0" kern="0" dirty="0">
                <a:solidFill>
                  <a:prstClr val="white"/>
                </a:solidFill>
                <a:latin typeface="Calibri"/>
                <a:ea typeface="宋体"/>
              </a:rPr>
              <a:t>c=</a:t>
            </a:r>
            <a:r>
              <a:rPr lang="en-US" altLang="zh-CN" sz="2400" i="0" kern="0" dirty="0" err="1">
                <a:solidFill>
                  <a:prstClr val="white"/>
                </a:solidFill>
                <a:latin typeface="Calibri"/>
                <a:ea typeface="宋体"/>
              </a:rPr>
              <a:t>a+b</a:t>
            </a:r>
            <a:r>
              <a:rPr lang="en-US" altLang="zh-CN" sz="2400" i="0" kern="0" dirty="0">
                <a:solidFill>
                  <a:prstClr val="white"/>
                </a:solidFill>
                <a:latin typeface="Calibri"/>
                <a:ea typeface="宋体"/>
              </a:rPr>
              <a:t>;</a:t>
            </a:r>
            <a:endParaRPr lang="zh-CN" altLang="en-US" sz="2400" i="0" kern="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7188" y="2409825"/>
            <a:ext cx="2016125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add $s1, $s2,$s3</a:t>
            </a:r>
            <a:endParaRPr lang="zh-CN" altLang="en-US" i="0" kern="0" baseline="-250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3850" y="4064000"/>
            <a:ext cx="928688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OP=00</a:t>
            </a:r>
            <a:endParaRPr lang="zh-CN" altLang="en-US" i="0" kern="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52538" y="4064000"/>
            <a:ext cx="58420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18</a:t>
            </a:r>
            <a:endParaRPr lang="zh-CN" altLang="en-US" i="0" kern="0" baseline="-250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36738" y="4064000"/>
            <a:ext cx="5905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19</a:t>
            </a:r>
            <a:endParaRPr lang="zh-CN" altLang="en-US" i="0" kern="0" baseline="-250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60625" y="4064000"/>
            <a:ext cx="600075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17</a:t>
            </a:r>
            <a:endParaRPr lang="zh-CN" altLang="en-US" i="0" kern="0" baseline="-250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60700" y="4064000"/>
            <a:ext cx="647700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0</a:t>
            </a:r>
            <a:endParaRPr lang="zh-CN" altLang="en-US" i="0" kern="0" baseline="-250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708400" y="4064000"/>
            <a:ext cx="647700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prstClr val="white"/>
                </a:solidFill>
                <a:latin typeface="Calibri"/>
                <a:ea typeface="宋体"/>
              </a:rPr>
              <a:t>32</a:t>
            </a:r>
            <a:endParaRPr lang="zh-CN" altLang="en-US" i="0" kern="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492500" y="1614488"/>
            <a:ext cx="1008063" cy="468312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200" i="0" dirty="0">
                <a:solidFill>
                  <a:srgbClr val="002060"/>
                </a:solidFill>
              </a:rPr>
              <a:t>编译器</a:t>
            </a:r>
          </a:p>
        </p:txBody>
      </p:sp>
      <p:sp>
        <p:nvSpPr>
          <p:cNvPr id="29" name="椭圆 28"/>
          <p:cNvSpPr/>
          <p:nvPr/>
        </p:nvSpPr>
        <p:spPr>
          <a:xfrm>
            <a:off x="4500563" y="3170238"/>
            <a:ext cx="1008062" cy="468312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200" i="0" dirty="0">
                <a:solidFill>
                  <a:srgbClr val="002060"/>
                </a:solidFill>
              </a:rPr>
              <a:t>汇编器</a:t>
            </a:r>
          </a:p>
        </p:txBody>
      </p:sp>
      <p:sp>
        <p:nvSpPr>
          <p:cNvPr id="30" name="椭圆 29"/>
          <p:cNvSpPr/>
          <p:nvPr/>
        </p:nvSpPr>
        <p:spPr>
          <a:xfrm>
            <a:off x="6118225" y="4845050"/>
            <a:ext cx="1008063" cy="468313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200" i="0" dirty="0">
                <a:solidFill>
                  <a:srgbClr val="002060"/>
                </a:solidFill>
              </a:rPr>
              <a:t>链接器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2916238" y="968375"/>
            <a:ext cx="9366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3563938" y="2409825"/>
            <a:ext cx="13684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汇编语言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645025" y="4067175"/>
            <a:ext cx="15843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目标代码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6516688" y="4067175"/>
            <a:ext cx="15843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机器语言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868988" y="5784850"/>
            <a:ext cx="15843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可执行代码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2124075" y="6175375"/>
            <a:ext cx="1584325" cy="42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存储器</a:t>
            </a:r>
          </a:p>
        </p:txBody>
      </p:sp>
      <p:sp>
        <p:nvSpPr>
          <p:cNvPr id="38" name="椭圆 37"/>
          <p:cNvSpPr/>
          <p:nvPr/>
        </p:nvSpPr>
        <p:spPr>
          <a:xfrm>
            <a:off x="4378325" y="6034088"/>
            <a:ext cx="1008063" cy="468312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sz="1200" i="0" dirty="0">
                <a:solidFill>
                  <a:srgbClr val="002060"/>
                </a:solidFill>
              </a:rPr>
              <a:t>加载器</a:t>
            </a:r>
          </a:p>
        </p:txBody>
      </p:sp>
      <p:cxnSp>
        <p:nvCxnSpPr>
          <p:cNvPr id="40" name="直接箭头连接符 39"/>
          <p:cNvCxnSpPr>
            <a:stCxn id="32" idx="2"/>
            <a:endCxn id="28" idx="1"/>
          </p:cNvCxnSpPr>
          <p:nvPr/>
        </p:nvCxnSpPr>
        <p:spPr>
          <a:xfrm>
            <a:off x="3384550" y="1397000"/>
            <a:ext cx="255588" cy="2873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8" idx="4"/>
            <a:endCxn id="33" idx="0"/>
          </p:cNvCxnSpPr>
          <p:nvPr/>
        </p:nvCxnSpPr>
        <p:spPr>
          <a:xfrm>
            <a:off x="3997325" y="2082800"/>
            <a:ext cx="250825" cy="3270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4414838" y="2838450"/>
            <a:ext cx="400050" cy="4016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5076825" y="3638550"/>
            <a:ext cx="431800" cy="42862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endCxn id="30" idx="1"/>
          </p:cNvCxnSpPr>
          <p:nvPr/>
        </p:nvCxnSpPr>
        <p:spPr>
          <a:xfrm>
            <a:off x="5724525" y="4495800"/>
            <a:ext cx="541338" cy="4175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35" idx="2"/>
            <a:endCxn id="30" idx="7"/>
          </p:cNvCxnSpPr>
          <p:nvPr/>
        </p:nvCxnSpPr>
        <p:spPr>
          <a:xfrm flipH="1">
            <a:off x="6978650" y="4495800"/>
            <a:ext cx="330200" cy="4175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0" idx="4"/>
            <a:endCxn id="36" idx="0"/>
          </p:cNvCxnSpPr>
          <p:nvPr/>
        </p:nvCxnSpPr>
        <p:spPr>
          <a:xfrm>
            <a:off x="6621463" y="5313363"/>
            <a:ext cx="39687" cy="4714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36" idx="1"/>
            <a:endCxn id="38" idx="7"/>
          </p:cNvCxnSpPr>
          <p:nvPr/>
        </p:nvCxnSpPr>
        <p:spPr>
          <a:xfrm flipH="1">
            <a:off x="5238750" y="5999163"/>
            <a:ext cx="630238" cy="1031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38" idx="2"/>
            <a:endCxn id="37" idx="3"/>
          </p:cNvCxnSpPr>
          <p:nvPr/>
        </p:nvCxnSpPr>
        <p:spPr>
          <a:xfrm flipH="1">
            <a:off x="3708400" y="6269038"/>
            <a:ext cx="669925" cy="1206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2101850" y="5446713"/>
            <a:ext cx="1584325" cy="428625"/>
          </a:xfrm>
          <a:prstGeom prst="roundRect">
            <a:avLst/>
          </a:prstGeom>
          <a:solidFill>
            <a:srgbClr val="149C9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取指令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1800225" y="4718050"/>
            <a:ext cx="1584325" cy="428625"/>
          </a:xfrm>
          <a:prstGeom prst="roundRect">
            <a:avLst/>
          </a:prstGeom>
          <a:solidFill>
            <a:srgbClr val="149C99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执行</a:t>
            </a:r>
          </a:p>
        </p:txBody>
      </p:sp>
      <p:cxnSp>
        <p:nvCxnSpPr>
          <p:cNvPr id="41" name="直接箭头连接符 40"/>
          <p:cNvCxnSpPr>
            <a:stCxn id="37" idx="0"/>
            <a:endCxn id="31" idx="2"/>
          </p:cNvCxnSpPr>
          <p:nvPr/>
        </p:nvCxnSpPr>
        <p:spPr>
          <a:xfrm flipH="1" flipV="1">
            <a:off x="2894013" y="5875338"/>
            <a:ext cx="22225" cy="30003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1" idx="0"/>
            <a:endCxn id="39" idx="2"/>
          </p:cNvCxnSpPr>
          <p:nvPr/>
        </p:nvCxnSpPr>
        <p:spPr>
          <a:xfrm flipH="1" flipV="1">
            <a:off x="2592388" y="5146675"/>
            <a:ext cx="301625" cy="3000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1" grpId="0" animBg="1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本课程比平时成绩与考试成绩的比例是（）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2:8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3:7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4:6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5:5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0" name="组合 19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1275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成绩管理</a:t>
            </a:r>
            <a:endParaRPr lang="en-US" altLang="zh-CN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2600" dirty="0"/>
              <a:t>成绩比例：平时成绩</a:t>
            </a:r>
            <a:r>
              <a:rPr lang="en-US" altLang="zh-CN" sz="2600" dirty="0"/>
              <a:t>30%</a:t>
            </a:r>
            <a:r>
              <a:rPr lang="zh-CN" altLang="en-US" sz="2600" dirty="0"/>
              <a:t>，期末考试</a:t>
            </a:r>
            <a:r>
              <a:rPr lang="en-US" altLang="zh-CN" sz="2600" dirty="0"/>
              <a:t>70%</a:t>
            </a:r>
          </a:p>
          <a:p>
            <a:pPr marL="0" indent="0" eaLnBrk="1" hangingPunct="1">
              <a:buNone/>
              <a:defRPr/>
            </a:pPr>
            <a:r>
              <a:rPr lang="zh-CN" altLang="en-US" sz="2600" dirty="0"/>
              <a:t>平时成绩：</a:t>
            </a:r>
            <a:endParaRPr lang="en-US" altLang="zh-CN" sz="2600" dirty="0"/>
          </a:p>
          <a:p>
            <a:pPr eaLnBrk="1" hangingPunct="1">
              <a:defRPr/>
            </a:pPr>
            <a:r>
              <a:rPr lang="zh-CN" altLang="en-US" sz="2600" dirty="0"/>
              <a:t>考勤</a:t>
            </a:r>
            <a:r>
              <a:rPr lang="en-US" altLang="zh-CN" sz="2600" dirty="0"/>
              <a:t>     10%      </a:t>
            </a:r>
            <a:r>
              <a:rPr lang="zh-CN" altLang="en-US" sz="2600" dirty="0"/>
              <a:t>每节课手机考勤（雨课堂）</a:t>
            </a:r>
            <a:endParaRPr lang="en-US" altLang="zh-CN" sz="2600" dirty="0"/>
          </a:p>
          <a:p>
            <a:pPr eaLnBrk="1" hangingPunct="1">
              <a:defRPr/>
            </a:pPr>
            <a:r>
              <a:rPr lang="zh-CN" altLang="en-US" sz="2600" dirty="0"/>
              <a:t>作业</a:t>
            </a:r>
            <a:r>
              <a:rPr lang="en-US" altLang="zh-CN" sz="2600" dirty="0"/>
              <a:t>     10%      </a:t>
            </a:r>
            <a:r>
              <a:rPr lang="zh-CN" altLang="en-US" sz="2600" dirty="0"/>
              <a:t>纸质</a:t>
            </a:r>
            <a:r>
              <a:rPr lang="en-US" altLang="zh-CN" sz="2600" dirty="0"/>
              <a:t>4</a:t>
            </a:r>
            <a:r>
              <a:rPr lang="zh-CN" altLang="en-US" sz="2600" dirty="0"/>
              <a:t>次</a:t>
            </a:r>
            <a:endParaRPr lang="en-US" altLang="zh-CN" sz="2600" dirty="0"/>
          </a:p>
          <a:p>
            <a:pPr eaLnBrk="1" hangingPunct="1">
              <a:defRPr/>
            </a:pPr>
            <a:r>
              <a:rPr lang="zh-CN" altLang="en-US" sz="2600" dirty="0"/>
              <a:t>慕课     </a:t>
            </a:r>
            <a:r>
              <a:rPr lang="en-US" altLang="zh-CN" sz="2600" dirty="0"/>
              <a:t>30%      </a:t>
            </a:r>
            <a:r>
              <a:rPr lang="zh-CN" altLang="en-US" sz="2600" dirty="0"/>
              <a:t>每章测试、考试、讨论区</a:t>
            </a:r>
            <a:r>
              <a:rPr lang="en-US" altLang="zh-CN" sz="2600" dirty="0"/>
              <a:t>5+</a:t>
            </a:r>
            <a:r>
              <a:rPr lang="zh-CN" altLang="en-US" sz="2600" dirty="0"/>
              <a:t>发帖</a:t>
            </a:r>
            <a:endParaRPr lang="en-US" altLang="zh-CN" sz="2600" dirty="0"/>
          </a:p>
          <a:p>
            <a:pPr eaLnBrk="1" hangingPunct="1">
              <a:defRPr/>
            </a:pPr>
            <a:r>
              <a:rPr lang="zh-CN" altLang="en-US" sz="2600" dirty="0"/>
              <a:t>实验</a:t>
            </a:r>
            <a:r>
              <a:rPr lang="en-US" altLang="zh-CN" sz="2600" dirty="0"/>
              <a:t>     50%      4</a:t>
            </a:r>
            <a:r>
              <a:rPr lang="zh-CN" altLang="en-US" sz="2600" dirty="0"/>
              <a:t>次，</a:t>
            </a:r>
            <a:r>
              <a:rPr lang="en-US" altLang="zh-CN" sz="2600" dirty="0"/>
              <a:t>16</a:t>
            </a:r>
            <a:r>
              <a:rPr lang="zh-CN" altLang="en-US" sz="2600" dirty="0"/>
              <a:t>学时</a:t>
            </a:r>
            <a:endParaRPr lang="en-US" altLang="zh-CN" sz="2600" dirty="0"/>
          </a:p>
          <a:p>
            <a:pPr eaLnBrk="1" hangingPunct="1">
              <a:defRPr/>
            </a:pPr>
            <a:endParaRPr lang="en-US" altLang="zh-CN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本课程的实验学时数是（）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24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35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31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本课程的实验成绩占平时成绩的比例是（）。</a:t>
            </a: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40%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50%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60%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80%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11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18" name="组合 17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7524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37" y="4245019"/>
            <a:ext cx="5354261" cy="1137188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471" y="2877284"/>
            <a:ext cx="3061904" cy="575823"/>
          </a:xfrm>
        </p:spPr>
        <p:txBody>
          <a:bodyPr>
            <a:noAutofit/>
          </a:bodyPr>
          <a:lstStyle/>
          <a:p>
            <a:r>
              <a:rPr lang="en-US" altLang="zh-CN" sz="405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405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3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B67CB-9BE9-4144-BCD6-F51BB16A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教学工具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D2D440-23F5-425C-8800-17079D43FD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64AD8A9-8F58-4958-9367-CA005806F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2600" i="0" kern="0" dirty="0"/>
              <a:t>辅助平台：</a:t>
            </a:r>
            <a:endParaRPr lang="en-US" altLang="zh-CN" sz="2600" i="0" kern="0" dirty="0"/>
          </a:p>
          <a:p>
            <a:pPr marL="72000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2600" i="0" kern="0" dirty="0"/>
              <a:t>雨课堂</a:t>
            </a:r>
            <a:endParaRPr lang="en-US" altLang="zh-CN" sz="2600" i="0" kern="0" dirty="0"/>
          </a:p>
          <a:p>
            <a:pPr marL="72000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2600" i="0" kern="0" dirty="0"/>
              <a:t>群课堂备用</a:t>
            </a:r>
            <a:endParaRPr lang="en-US" altLang="zh-CN" sz="2600" i="0" kern="0" dirty="0"/>
          </a:p>
          <a:p>
            <a:pPr eaLnBrk="1" hangingPunct="1">
              <a:defRPr/>
            </a:pPr>
            <a:r>
              <a:rPr lang="zh-CN" altLang="en-US" sz="2600" i="0" kern="0" dirty="0"/>
              <a:t>注意事项：</a:t>
            </a:r>
            <a:r>
              <a:rPr lang="en-US" altLang="zh-CN" sz="2600" i="0" kern="0" dirty="0"/>
              <a:t>     </a:t>
            </a:r>
          </a:p>
          <a:p>
            <a:pPr marL="72000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2600" i="0" kern="0" dirty="0"/>
              <a:t>要考勤</a:t>
            </a:r>
            <a:endParaRPr lang="en-US" altLang="zh-CN" sz="2600" i="0" kern="0" dirty="0"/>
          </a:p>
          <a:p>
            <a:pPr marL="720000" eaLnBrk="1" hangingPunct="1">
              <a:buFont typeface="Wingdings" panose="05000000000000000000" pitchFamily="2" charset="2"/>
              <a:buChar char="p"/>
              <a:defRPr/>
            </a:pPr>
            <a:r>
              <a:rPr lang="zh-CN" altLang="en-US" sz="2600" i="0" kern="0" dirty="0"/>
              <a:t>随堂测试题目可能会计入成绩</a:t>
            </a:r>
            <a:endParaRPr lang="en-US" altLang="zh-CN" sz="2600" i="0" kern="0" dirty="0"/>
          </a:p>
          <a:p>
            <a:pPr marL="72000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2600" i="0" kern="0" dirty="0"/>
              <a:t>SPOC</a:t>
            </a:r>
            <a:r>
              <a:rPr lang="zh-CN" altLang="en-US" sz="2600" i="0" kern="0" dirty="0"/>
              <a:t>每章的测试会计入成绩</a:t>
            </a:r>
            <a:endParaRPr lang="en-US" altLang="zh-CN" sz="2600" i="0" kern="0" dirty="0"/>
          </a:p>
          <a:p>
            <a:pPr marL="72000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2600" i="0" kern="0" dirty="0"/>
              <a:t>SPOC</a:t>
            </a:r>
            <a:r>
              <a:rPr lang="zh-CN" altLang="en-US" sz="2600" i="0" kern="0" dirty="0"/>
              <a:t>课程改昵称</a:t>
            </a:r>
            <a:r>
              <a:rPr lang="en-US" altLang="zh-CN" sz="2600" i="0" kern="0" dirty="0"/>
              <a:t>cuit2019051033</a:t>
            </a:r>
            <a:r>
              <a:rPr lang="zh-CN" altLang="en-US" sz="2600" i="0" kern="0" dirty="0"/>
              <a:t>智科</a:t>
            </a:r>
            <a:r>
              <a:rPr lang="en-US" altLang="zh-CN" sz="2600" i="0" kern="0" dirty="0"/>
              <a:t>1</a:t>
            </a:r>
            <a:r>
              <a:rPr lang="zh-CN" altLang="en-US" sz="2600" i="0" kern="0" dirty="0"/>
              <a:t>张三</a:t>
            </a:r>
            <a:endParaRPr lang="en-US" altLang="zh-CN" sz="2600" i="0" kern="0" dirty="0"/>
          </a:p>
          <a:p>
            <a:pPr marL="720000" eaLnBrk="1" hangingPunct="1">
              <a:buFont typeface="Wingdings" panose="05000000000000000000" pitchFamily="2" charset="2"/>
              <a:buChar char="p"/>
              <a:defRPr/>
            </a:pPr>
            <a:r>
              <a:rPr lang="en-US" altLang="zh-CN" sz="2600" i="0" kern="0" dirty="0"/>
              <a:t>                          cuit2019051033</a:t>
            </a:r>
            <a:r>
              <a:rPr lang="zh-CN" altLang="en-US" sz="2600" i="0" kern="0" dirty="0"/>
              <a:t>计科</a:t>
            </a:r>
            <a:r>
              <a:rPr lang="en-US" altLang="zh-CN" sz="2600" i="0" kern="0" dirty="0"/>
              <a:t>5</a:t>
            </a:r>
            <a:r>
              <a:rPr lang="zh-CN" altLang="en-US" sz="2600" i="0" kern="0" dirty="0"/>
              <a:t>张三</a:t>
            </a:r>
            <a:endParaRPr lang="en-US" altLang="zh-CN" sz="2600" i="0" kern="0" dirty="0"/>
          </a:p>
          <a:p>
            <a:pPr marL="720000" eaLnBrk="1" hangingPunct="1">
              <a:buFont typeface="Wingdings" panose="05000000000000000000" pitchFamily="2" charset="2"/>
              <a:buChar char="p"/>
              <a:defRPr/>
            </a:pPr>
            <a:endParaRPr lang="en-US" altLang="zh-CN" sz="2600" i="0" kern="0" dirty="0"/>
          </a:p>
        </p:txBody>
      </p:sp>
    </p:spTree>
    <p:extLst>
      <p:ext uri="{BB962C8B-B14F-4D97-AF65-F5344CB8AC3E}">
        <p14:creationId xmlns:p14="http://schemas.microsoft.com/office/powerpoint/2010/main" val="32650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教学资源</a:t>
            </a:r>
            <a:endParaRPr lang="en-US" altLang="zh-CN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502" y="980727"/>
            <a:ext cx="8309298" cy="5662959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中国大学慕课：</a:t>
            </a:r>
            <a:r>
              <a:rPr lang="en-US" altLang="zh-CN" dirty="0"/>
              <a:t>http://www.icourse163.org</a:t>
            </a:r>
          </a:p>
          <a:p>
            <a:pPr marL="0" indent="0" eaLnBrk="1" hangingPunct="1">
              <a:buNone/>
              <a:defRPr/>
            </a:pPr>
            <a:r>
              <a:rPr lang="zh-CN" altLang="en-US" dirty="0"/>
              <a:t>    课程</a:t>
            </a:r>
            <a:r>
              <a:rPr lang="en-US" altLang="zh-CN" dirty="0"/>
              <a:t>SPOC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 eaLnBrk="1" hangingPunct="1">
              <a:buNone/>
              <a:defRPr/>
            </a:pPr>
            <a:r>
              <a:rPr lang="zh-CN" altLang="en-US" dirty="0"/>
              <a:t>     </a:t>
            </a:r>
            <a:r>
              <a:rPr lang="zh-CN" altLang="en-US" dirty="0">
                <a:hlinkClick r:id="rId3"/>
              </a:rPr>
              <a:t>计算机组成原理</a:t>
            </a:r>
            <a:r>
              <a:rPr lang="en-US" altLang="zh-CN" dirty="0">
                <a:hlinkClick r:id="rId3"/>
              </a:rPr>
              <a:t>SPOC </a:t>
            </a:r>
            <a:endParaRPr lang="en-US" altLang="zh-CN" dirty="0"/>
          </a:p>
          <a:p>
            <a:pPr marL="0" indent="360000" eaLnBrk="1" hangingPunct="1">
              <a:buNone/>
              <a:defRPr/>
            </a:pPr>
            <a:endParaRPr lang="en-US" altLang="zh-CN" dirty="0"/>
          </a:p>
          <a:p>
            <a:pPr marL="0" indent="0" eaLnBrk="1" hangingPunct="1">
              <a:buNone/>
              <a:defRPr/>
            </a:pPr>
            <a:r>
              <a:rPr lang="zh-CN" altLang="en-US" dirty="0"/>
              <a:t>    实验教程</a:t>
            </a:r>
            <a:r>
              <a:rPr lang="en-US" altLang="zh-CN" dirty="0"/>
              <a:t>MOOC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 eaLnBrk="1" hangingPunct="1">
              <a:buNone/>
              <a:defRPr/>
            </a:pPr>
            <a:r>
              <a:rPr lang="zh-CN" altLang="en-US" dirty="0"/>
              <a:t>     </a:t>
            </a:r>
            <a:r>
              <a:rPr lang="zh-CN" altLang="en-US" dirty="0">
                <a:hlinkClick r:id="rId4"/>
              </a:rPr>
              <a:t>计算机硬件系统设计</a:t>
            </a:r>
            <a:r>
              <a:rPr lang="en-US" altLang="zh-CN" dirty="0">
                <a:hlinkClick r:id="rId4"/>
              </a:rPr>
              <a:t>-</a:t>
            </a:r>
            <a:r>
              <a:rPr lang="zh-CN" altLang="en-US" dirty="0">
                <a:hlinkClick r:id="rId4"/>
              </a:rPr>
              <a:t>谭志虎</a:t>
            </a:r>
            <a:endParaRPr lang="en-US" altLang="zh-CN" dirty="0"/>
          </a:p>
          <a:p>
            <a:pPr marL="0" indent="0" eaLnBrk="1" hangingPunct="1">
              <a:buNone/>
              <a:defRPr/>
            </a:pPr>
            <a:endParaRPr lang="en-US" altLang="zh-CN" dirty="0"/>
          </a:p>
          <a:p>
            <a:pPr eaLnBrk="1" hangingPunct="1">
              <a:defRPr/>
            </a:pPr>
            <a:r>
              <a:rPr lang="zh-CN" altLang="en-US" dirty="0"/>
              <a:t>课件下载及作业上传：</a:t>
            </a:r>
            <a:endParaRPr lang="en-US" altLang="zh-CN" dirty="0"/>
          </a:p>
          <a:p>
            <a:pPr marL="0" indent="360000" eaLnBrk="1" hangingPunct="1">
              <a:buNone/>
              <a:defRPr/>
            </a:pPr>
            <a:r>
              <a:rPr lang="zh-CN" altLang="en-US" dirty="0">
                <a:hlinkClick r:id="rId5"/>
              </a:rPr>
              <a:t>优慕课网络平台（教务处</a:t>
            </a:r>
            <a:r>
              <a:rPr lang="en-US" altLang="zh-CN" dirty="0">
                <a:hlinkClick r:id="rId5"/>
              </a:rPr>
              <a:t>-</a:t>
            </a:r>
            <a:r>
              <a:rPr lang="zh-CN" altLang="en-US" dirty="0">
                <a:hlinkClick r:id="rId5"/>
              </a:rPr>
              <a:t>校园网</a:t>
            </a:r>
            <a:r>
              <a:rPr lang="en-US" altLang="zh-CN" dirty="0">
                <a:hlinkClick r:id="rId5"/>
              </a:rPr>
              <a:t>VPN</a:t>
            </a:r>
            <a:r>
              <a:rPr lang="zh-CN" altLang="en-US" dirty="0">
                <a:hlinkClick r:id="rId5"/>
              </a:rPr>
              <a:t>）</a:t>
            </a:r>
            <a:endParaRPr lang="en-US" altLang="zh-CN" dirty="0">
              <a:solidFill>
                <a:srgbClr val="0070C0"/>
              </a:solidFill>
            </a:endParaRPr>
          </a:p>
          <a:p>
            <a:pPr eaLnBrk="1" hangingPunct="1">
              <a:defRPr/>
            </a:pPr>
            <a:r>
              <a:rPr lang="en-US" altLang="zh-CN" dirty="0"/>
              <a:t>QQ</a:t>
            </a:r>
            <a:r>
              <a:rPr lang="zh-CN" altLang="en-US" dirty="0"/>
              <a:t>群：</a:t>
            </a:r>
            <a:r>
              <a:rPr lang="en-US" altLang="zh-CN" dirty="0">
                <a:solidFill>
                  <a:srgbClr val="0070C0"/>
                </a:solidFill>
              </a:rPr>
              <a:t>966436154</a:t>
            </a:r>
          </a:p>
          <a:p>
            <a:pPr eaLnBrk="1" hangingPunct="1">
              <a:defRPr/>
            </a:pPr>
            <a:r>
              <a:rPr lang="zh-CN" altLang="en-US" dirty="0"/>
              <a:t>雨课堂：智科</a:t>
            </a:r>
            <a:r>
              <a:rPr lang="en-US" altLang="zh-CN" dirty="0"/>
              <a:t>1</a:t>
            </a:r>
            <a:r>
              <a:rPr lang="zh-CN" altLang="en-US" dirty="0"/>
              <a:t>邀请码</a:t>
            </a:r>
            <a:r>
              <a:rPr lang="en-US" altLang="zh-CN" dirty="0"/>
              <a:t>DX5JBR</a:t>
            </a:r>
            <a:r>
              <a:rPr lang="zh-CN" altLang="en-US" dirty="0"/>
              <a:t>，计科</a:t>
            </a:r>
            <a:r>
              <a:rPr lang="en-US" altLang="zh-CN" dirty="0"/>
              <a:t>5</a:t>
            </a:r>
            <a:r>
              <a:rPr lang="zh-CN" altLang="en-US" dirty="0"/>
              <a:t>邀请码：</a:t>
            </a:r>
            <a:r>
              <a:rPr lang="en-US" altLang="zh-CN" dirty="0"/>
              <a:t>DXEMZU</a:t>
            </a:r>
          </a:p>
        </p:txBody>
      </p:sp>
      <p:pic>
        <p:nvPicPr>
          <p:cNvPr id="11265" name="Picture 1" descr="8LDO48C$8@[GWU0353$FOVS">
            <a:extLst>
              <a:ext uri="{FF2B5EF4-FFF2-40B4-BE49-F238E27FC236}">
                <a16:creationId xmlns:a16="http://schemas.microsoft.com/office/drawing/2014/main" id="{DCCE0677-072C-489B-871E-D56E0E162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541CBBC-8EEB-4FE2-B41B-90B4F2E9B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952" y="1601362"/>
            <a:ext cx="2089855" cy="1555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9DA3048-A7C5-4DFD-8F92-2139193542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9807" y="3328513"/>
            <a:ext cx="2111269" cy="140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教材     （硬件视角看计算机组成）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5"/>
          <a:stretch>
            <a:fillRect/>
          </a:stretch>
        </p:blipFill>
        <p:spPr bwMode="auto">
          <a:xfrm>
            <a:off x="4859338" y="1128713"/>
            <a:ext cx="3600450" cy="50450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D:\双虎\教学资料\20-21-2学期\封面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128713"/>
            <a:ext cx="3587923" cy="5043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Verdana" panose="020B0604030504040204" pitchFamily="34" charset="0"/>
              </a:rPr>
              <a:t>参考书   （软件视角看计算机组成）</a:t>
            </a:r>
            <a:endParaRPr lang="zh-CN" altLang="en-US"/>
          </a:p>
        </p:txBody>
      </p:sp>
      <p:pic>
        <p:nvPicPr>
          <p:cNvPr id="17413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277938"/>
            <a:ext cx="3524250" cy="5021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r="14563"/>
          <a:stretch>
            <a:fillRect/>
          </a:stretch>
        </p:blipFill>
        <p:spPr bwMode="auto">
          <a:xfrm>
            <a:off x="749300" y="1277938"/>
            <a:ext cx="3559175" cy="5021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先导课程</a:t>
            </a:r>
            <a:endParaRPr lang="en-US" altLang="zh-CN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语言程序设计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数字电路与逻辑设计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基本逻辑元器件、组合电路，同步电路概念</a:t>
            </a:r>
            <a:endParaRPr lang="en-US" altLang="zh-CN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/>
              <a:t>汇编语言程序设计</a:t>
            </a:r>
          </a:p>
          <a:p>
            <a:pPr lvl="1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C00000"/>
                </a:solidFill>
              </a:rPr>
              <a:t>看懂指令即可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学这课有啥用？？？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812800">
              <a:defRPr/>
            </a:pPr>
            <a:r>
              <a:rPr lang="zh-CN" altLang="en-US" sz="2600" dirty="0">
                <a:solidFill>
                  <a:schemeClr val="accent2"/>
                </a:solidFill>
              </a:rPr>
              <a:t>计算机专业核心课程</a:t>
            </a:r>
          </a:p>
          <a:p>
            <a:pPr lvl="1" defTabSz="812800">
              <a:defRPr/>
            </a:pPr>
            <a:r>
              <a:rPr lang="zh-CN" altLang="en-US" sz="2200" dirty="0">
                <a:solidFill>
                  <a:schemeClr val="accent2"/>
                </a:solidFill>
              </a:rPr>
              <a:t>软件基础课   （数据结构）</a:t>
            </a:r>
          </a:p>
          <a:p>
            <a:pPr lvl="1" defTabSz="812800">
              <a:defRPr/>
            </a:pPr>
            <a:r>
              <a:rPr lang="zh-CN" altLang="en-US" sz="2200" dirty="0">
                <a:solidFill>
                  <a:schemeClr val="accent2"/>
                </a:solidFill>
              </a:rPr>
              <a:t>硬件基础课   （计算机组成原理） 考研科目</a:t>
            </a:r>
          </a:p>
          <a:p>
            <a:pPr defTabSz="812800">
              <a:defRPr/>
            </a:pPr>
            <a:r>
              <a:rPr lang="zh-CN" altLang="en-US" sz="2600" dirty="0">
                <a:solidFill>
                  <a:schemeClr val="accent2"/>
                </a:solidFill>
              </a:rPr>
              <a:t>讲述计算机内部的构成以及各个部件功能</a:t>
            </a:r>
            <a:endParaRPr lang="en-US" altLang="zh-CN" sz="2600" dirty="0">
              <a:solidFill>
                <a:schemeClr val="accent2"/>
              </a:solidFill>
            </a:endParaRPr>
          </a:p>
          <a:p>
            <a:pPr defTabSz="812800">
              <a:defRPr/>
            </a:pPr>
            <a:endParaRPr lang="en-US" altLang="zh-CN" sz="2600" dirty="0">
              <a:solidFill>
                <a:schemeClr val="accent2"/>
              </a:solidFill>
            </a:endParaRPr>
          </a:p>
          <a:p>
            <a:pPr defTabSz="812800">
              <a:defRPr/>
            </a:pPr>
            <a:r>
              <a:rPr lang="zh-CN" altLang="en-US" sz="2800" dirty="0"/>
              <a:t>不考研，不搞硬件，</a:t>
            </a:r>
            <a:r>
              <a:rPr lang="zh-CN" altLang="en-US" sz="2800" dirty="0">
                <a:solidFill>
                  <a:srgbClr val="FF0000"/>
                </a:solidFill>
              </a:rPr>
              <a:t>然并卵？？</a:t>
            </a:r>
          </a:p>
          <a:p>
            <a:pPr defTabSz="812800">
              <a:defRPr/>
            </a:pPr>
            <a:endParaRPr lang="zh-CN" altLang="en-US" sz="2600" dirty="0">
              <a:solidFill>
                <a:schemeClr val="accent2"/>
              </a:solidFill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、核心专业基础课，在课程体系中承上启下的作用</a:t>
            </a:r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042988" y="1268413"/>
            <a:ext cx="7194550" cy="3619500"/>
            <a:chOff x="839733" y="1662167"/>
            <a:chExt cx="7193337" cy="3618935"/>
          </a:xfrm>
        </p:grpSpPr>
        <p:sp>
          <p:nvSpPr>
            <p:cNvPr id="21512" name="Text Box 2"/>
            <p:cNvSpPr txBox="1">
              <a:spLocks noChangeArrowheads="1"/>
            </p:cNvSpPr>
            <p:nvPr/>
          </p:nvSpPr>
          <p:spPr bwMode="auto">
            <a:xfrm>
              <a:off x="3948525" y="2614727"/>
              <a:ext cx="1344930" cy="646331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dash"/>
              <a:miter lim="800000"/>
              <a:headEnd/>
              <a:tailEnd/>
            </a:ln>
            <a:effectLst>
              <a:outerShdw sx="999" sy="999" algn="t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i="0">
                  <a:solidFill>
                    <a:srgbClr val="404040"/>
                  </a:solidFill>
                  <a:latin typeface="+mn-ea"/>
                  <a:ea typeface="+mn-ea"/>
                </a:rPr>
                <a:t>计算机</a:t>
              </a:r>
              <a:endParaRPr lang="en-US" altLang="zh-CN" sz="1800" i="0">
                <a:solidFill>
                  <a:srgbClr val="404040"/>
                </a:solidFill>
                <a:latin typeface="+mn-ea"/>
                <a:ea typeface="+mn-ea"/>
              </a:endParaRPr>
            </a:p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i="0">
                  <a:solidFill>
                    <a:srgbClr val="404040"/>
                  </a:solidFill>
                  <a:latin typeface="+mn-ea"/>
                  <a:ea typeface="+mn-ea"/>
                </a:rPr>
                <a:t>组成原理</a:t>
              </a:r>
            </a:p>
          </p:txBody>
        </p:sp>
        <p:sp>
          <p:nvSpPr>
            <p:cNvPr id="21513" name="Rectangle 3"/>
            <p:cNvSpPr>
              <a:spLocks noChangeArrowheads="1"/>
            </p:cNvSpPr>
            <p:nvPr/>
          </p:nvSpPr>
          <p:spPr bwMode="auto">
            <a:xfrm>
              <a:off x="839733" y="2620700"/>
              <a:ext cx="2262158" cy="369332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miter lim="800000"/>
              <a:headEnd/>
              <a:tailEnd/>
            </a:ln>
            <a:effectLst>
              <a:outerShdw sx="999" sy="999" algn="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1800" i="0">
                  <a:solidFill>
                    <a:srgbClr val="404040"/>
                  </a:solidFill>
                  <a:latin typeface="+mn-ea"/>
                  <a:ea typeface="+mn-ea"/>
                </a:rPr>
                <a:t>数字电路与逻辑设计</a:t>
              </a:r>
            </a:p>
          </p:txBody>
        </p:sp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933379" y="3154184"/>
              <a:ext cx="2168159" cy="369829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solid"/>
              <a:miter lim="800000"/>
            </a:ln>
            <a:effectLst>
              <a:outerShdw sx="1000" sy="1000" algn="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algn="r" eaLnBrk="1" fontAlgn="auto" hangingPunct="1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  汇编语言程序设计</a:t>
              </a:r>
            </a:p>
          </p:txBody>
        </p:sp>
        <p:sp>
          <p:nvSpPr>
            <p:cNvPr id="62" name="Line 5"/>
            <p:cNvSpPr>
              <a:spLocks noChangeShapeType="1"/>
            </p:cNvSpPr>
            <p:nvPr/>
          </p:nvSpPr>
          <p:spPr bwMode="auto">
            <a:xfrm>
              <a:off x="3133283" y="2804989"/>
              <a:ext cx="533310" cy="0"/>
            </a:xfrm>
            <a:prstGeom prst="line">
              <a:avLst/>
            </a:prstGeom>
            <a:noFill/>
            <a:ln w="22225">
              <a:solidFill>
                <a:srgbClr val="0066BE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>
              <a:off x="6225212" y="2328813"/>
              <a:ext cx="1807858" cy="2952289"/>
            </a:xfrm>
            <a:prstGeom prst="rect">
              <a:avLst/>
            </a:prstGeom>
            <a:noFill/>
            <a:ln w="19050" cap="flat" cmpd="sng" algn="ctr">
              <a:solidFill>
                <a:srgbClr val="FF7C80"/>
              </a:solidFill>
              <a:prstDash val="solid"/>
            </a:ln>
            <a:effectLst>
              <a:outerShdw sx="1000" sy="1000" algn="t" rotWithShape="0">
                <a:prstClr val="black"/>
              </a:outerShdw>
            </a:effec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理解系统</a:t>
              </a: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构建系统</a:t>
              </a: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优化系统</a:t>
              </a: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b="1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+mn-ea"/>
              </a:endParaRP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嵌入式系统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存储系统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计算机系统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网络系统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数据库系统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其他应用系统</a:t>
              </a:r>
              <a:r>
                <a:rPr lang="en-US" altLang="zh-CN" sz="1600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系统能力</a:t>
              </a:r>
              <a:r>
                <a:rPr lang="en-US" altLang="zh-CN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  <a:endParaRPr lang="zh-CN" altLang="en-US" i="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64" name="Rectangle 11"/>
            <p:cNvSpPr>
              <a:spLocks noChangeArrowheads="1"/>
            </p:cNvSpPr>
            <p:nvPr/>
          </p:nvSpPr>
          <p:spPr bwMode="auto">
            <a:xfrm>
              <a:off x="3980865" y="4141455"/>
              <a:ext cx="1296769" cy="646011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dash"/>
              <a:miter lim="800000"/>
            </a:ln>
            <a:effectLst>
              <a:outerShdw sx="1000" sy="1000" algn="t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操作系统原理</a:t>
              </a:r>
            </a:p>
          </p:txBody>
        </p:sp>
        <p:sp>
          <p:nvSpPr>
            <p:cNvPr id="21518" name="Line 13"/>
            <p:cNvSpPr>
              <a:spLocks noChangeShapeType="1"/>
            </p:cNvSpPr>
            <p:nvPr/>
          </p:nvSpPr>
          <p:spPr bwMode="auto">
            <a:xfrm>
              <a:off x="4615911" y="3346172"/>
              <a:ext cx="5080" cy="692259"/>
            </a:xfrm>
            <a:prstGeom prst="line">
              <a:avLst/>
            </a:prstGeom>
            <a:noFill/>
            <a:ln w="12700">
              <a:solidFill>
                <a:srgbClr val="0066BE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66" name="Rectangle 16"/>
            <p:cNvSpPr>
              <a:spLocks noChangeArrowheads="1"/>
            </p:cNvSpPr>
            <p:nvPr/>
          </p:nvSpPr>
          <p:spPr bwMode="auto">
            <a:xfrm>
              <a:off x="1763502" y="4776356"/>
              <a:ext cx="1338036" cy="369829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solid"/>
              <a:miter lim="800000"/>
            </a:ln>
            <a:effectLst>
              <a:outerShdw sx="1000" sy="1000" algn="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algn="r" eaLnBrk="1" fontAlgn="auto" hangingPunct="1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其它基础课</a:t>
              </a:r>
            </a:p>
          </p:txBody>
        </p:sp>
        <p:sp>
          <p:nvSpPr>
            <p:cNvPr id="67" name="Text Box 22"/>
            <p:cNvSpPr txBox="1">
              <a:spLocks noChangeArrowheads="1"/>
            </p:cNvSpPr>
            <p:nvPr/>
          </p:nvSpPr>
          <p:spPr bwMode="auto">
            <a:xfrm>
              <a:off x="1057183" y="1668516"/>
              <a:ext cx="2244347" cy="369829"/>
            </a:xfrm>
            <a:prstGeom prst="rect">
              <a:avLst/>
            </a:prstGeom>
            <a:solidFill>
              <a:srgbClr val="59B2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1800" b="1" i="0" dirty="0">
                  <a:solidFill>
                    <a:srgbClr val="000000"/>
                  </a:solidFill>
                  <a:latin typeface="+mn-ea"/>
                  <a:ea typeface="+mn-ea"/>
                </a:rPr>
                <a:t>  </a:t>
              </a:r>
              <a:r>
                <a:rPr lang="zh-CN" altLang="en-US" sz="1800" b="1" i="0" dirty="0">
                  <a:solidFill>
                    <a:prstClr val="black"/>
                  </a:solidFill>
                  <a:latin typeface="+mn-ea"/>
                  <a:ea typeface="+mn-ea"/>
                </a:rPr>
                <a:t>基础及专业基础课</a:t>
              </a:r>
            </a:p>
          </p:txBody>
        </p:sp>
        <p:sp>
          <p:nvSpPr>
            <p:cNvPr id="68" name="Text Box 23"/>
            <p:cNvSpPr txBox="1">
              <a:spLocks noChangeArrowheads="1"/>
            </p:cNvSpPr>
            <p:nvPr/>
          </p:nvSpPr>
          <p:spPr bwMode="auto">
            <a:xfrm>
              <a:off x="3620564" y="1673277"/>
              <a:ext cx="1966580" cy="369830"/>
            </a:xfrm>
            <a:prstGeom prst="rect">
              <a:avLst/>
            </a:prstGeom>
            <a:solidFill>
              <a:srgbClr val="59B2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rgbClr val="000000"/>
                  </a:solidFill>
                  <a:latin typeface="Times New Roman" panose="02020603050405020304" pitchFamily="18" charset="0"/>
                  <a:ea typeface="方正姚体" panose="02010601030101010101" pitchFamily="2" charset="-122"/>
                  <a:cs typeface="+mn-ea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r>
                <a:rPr lang="zh-CN" altLang="en-US" i="0" kern="0" dirty="0">
                  <a:latin typeface="+mn-ea"/>
                  <a:ea typeface="+mn-ea"/>
                </a:rPr>
                <a:t> </a:t>
              </a:r>
              <a:r>
                <a:rPr lang="zh-CN" altLang="en-US" i="0" kern="0" dirty="0">
                  <a:solidFill>
                    <a:prstClr val="black"/>
                  </a:solidFill>
                  <a:latin typeface="+mn-ea"/>
                  <a:ea typeface="+mn-ea"/>
                </a:rPr>
                <a:t>核心专业基础课</a:t>
              </a:r>
            </a:p>
          </p:txBody>
        </p:sp>
        <p:sp>
          <p:nvSpPr>
            <p:cNvPr id="69" name="Text Box 24"/>
            <p:cNvSpPr txBox="1">
              <a:spLocks noChangeArrowheads="1"/>
            </p:cNvSpPr>
            <p:nvPr/>
          </p:nvSpPr>
          <p:spPr bwMode="auto">
            <a:xfrm>
              <a:off x="6369650" y="1662167"/>
              <a:ext cx="1425335" cy="369829"/>
            </a:xfrm>
            <a:prstGeom prst="rect">
              <a:avLst/>
            </a:prstGeom>
            <a:solidFill>
              <a:srgbClr val="59B2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fontAlgn="base">
                <a:spcBef>
                  <a:spcPct val="50000"/>
                </a:spcBef>
                <a:spcAft>
                  <a:spcPct val="0"/>
                </a:spcAft>
                <a:buFont typeface="Arial" panose="020B0604020202020204" pitchFamily="34" charset="0"/>
                <a:defRPr b="1">
                  <a:solidFill>
                    <a:srgbClr val="000000"/>
                  </a:solidFill>
                  <a:latin typeface="Times New Roman" panose="02020603050405020304" pitchFamily="18" charset="0"/>
                  <a:ea typeface="方正姚体" panose="02010601030101010101" pitchFamily="2" charset="-122"/>
                  <a:cs typeface="+mn-ea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>
                <a:defRPr sz="8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r>
                <a:rPr lang="zh-CN" altLang="en-US" i="0" kern="0" dirty="0">
                  <a:solidFill>
                    <a:prstClr val="black"/>
                  </a:solidFill>
                  <a:latin typeface="+mn-ea"/>
                  <a:ea typeface="+mn-ea"/>
                </a:rPr>
                <a:t>    专业课</a:t>
              </a:r>
            </a:p>
          </p:txBody>
        </p:sp>
        <p:sp>
          <p:nvSpPr>
            <p:cNvPr id="70" name="Rectangle 4"/>
            <p:cNvSpPr>
              <a:spLocks noChangeArrowheads="1"/>
            </p:cNvSpPr>
            <p:nvPr/>
          </p:nvSpPr>
          <p:spPr bwMode="auto">
            <a:xfrm>
              <a:off x="1393677" y="3687501"/>
              <a:ext cx="1707862" cy="369829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solid"/>
              <a:miter lim="800000"/>
            </a:ln>
            <a:effectLst>
              <a:outerShdw sx="1000" sy="1000" algn="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algn="r" eaLnBrk="1" fontAlgn="auto" hangingPunct="1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  硬件描述语言</a:t>
              </a:r>
            </a:p>
          </p:txBody>
        </p:sp>
        <p:sp>
          <p:nvSpPr>
            <p:cNvPr id="71" name="Rectangle 4"/>
            <p:cNvSpPr>
              <a:spLocks noChangeArrowheads="1"/>
            </p:cNvSpPr>
            <p:nvPr/>
          </p:nvSpPr>
          <p:spPr bwMode="auto">
            <a:xfrm>
              <a:off x="933379" y="4192247"/>
              <a:ext cx="2168159" cy="368243"/>
            </a:xfrm>
            <a:prstGeom prst="rect">
              <a:avLst/>
            </a:prstGeom>
            <a:noFill/>
            <a:ln w="19050">
              <a:solidFill>
                <a:srgbClr val="0066BE"/>
              </a:solidFill>
              <a:prstDash val="solid"/>
              <a:miter lim="800000"/>
            </a:ln>
            <a:effectLst>
              <a:outerShdw sx="1000" sy="1000" algn="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algn="r" eaLnBrk="1" fontAlgn="auto" hangingPunct="1">
                <a:spcBef>
                  <a:spcPct val="5000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i="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ea"/>
                </a:rPr>
                <a:t>  高级语言程序设计</a:t>
              </a:r>
            </a:p>
          </p:txBody>
        </p:sp>
        <p:sp>
          <p:nvSpPr>
            <p:cNvPr id="72" name="Line 5"/>
            <p:cNvSpPr>
              <a:spLocks noChangeShapeType="1"/>
            </p:cNvSpPr>
            <p:nvPr/>
          </p:nvSpPr>
          <p:spPr bwMode="auto">
            <a:xfrm>
              <a:off x="3133283" y="3341480"/>
              <a:ext cx="533310" cy="0"/>
            </a:xfrm>
            <a:prstGeom prst="line">
              <a:avLst/>
            </a:prstGeom>
            <a:noFill/>
            <a:ln w="22225">
              <a:solidFill>
                <a:srgbClr val="0066BE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3" name="Line 5"/>
            <p:cNvSpPr>
              <a:spLocks noChangeShapeType="1"/>
            </p:cNvSpPr>
            <p:nvPr/>
          </p:nvSpPr>
          <p:spPr bwMode="auto">
            <a:xfrm>
              <a:off x="3133283" y="3871622"/>
              <a:ext cx="533310" cy="0"/>
            </a:xfrm>
            <a:prstGeom prst="line">
              <a:avLst/>
            </a:prstGeom>
            <a:noFill/>
            <a:ln w="22225">
              <a:solidFill>
                <a:srgbClr val="0066BE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4" name="Line 5"/>
            <p:cNvSpPr>
              <a:spLocks noChangeShapeType="1"/>
            </p:cNvSpPr>
            <p:nvPr/>
          </p:nvSpPr>
          <p:spPr bwMode="auto">
            <a:xfrm>
              <a:off x="3133283" y="4377955"/>
              <a:ext cx="533310" cy="0"/>
            </a:xfrm>
            <a:prstGeom prst="line">
              <a:avLst/>
            </a:prstGeom>
            <a:noFill/>
            <a:ln w="22225">
              <a:solidFill>
                <a:srgbClr val="0066BE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5" name="Line 5"/>
            <p:cNvSpPr>
              <a:spLocks noChangeShapeType="1"/>
            </p:cNvSpPr>
            <p:nvPr/>
          </p:nvSpPr>
          <p:spPr bwMode="auto">
            <a:xfrm>
              <a:off x="3150743" y="4974762"/>
              <a:ext cx="533310" cy="0"/>
            </a:xfrm>
            <a:prstGeom prst="line">
              <a:avLst/>
            </a:prstGeom>
            <a:noFill/>
            <a:ln w="22225">
              <a:solidFill>
                <a:srgbClr val="0066BE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3696751" y="2325638"/>
              <a:ext cx="1833253" cy="2936417"/>
            </a:xfrm>
            <a:prstGeom prst="rect">
              <a:avLst/>
            </a:prstGeom>
            <a:noFill/>
            <a:ln w="19050" cap="flat" cmpd="sng" algn="ctr">
              <a:solidFill>
                <a:srgbClr val="0066BE"/>
              </a:solidFill>
              <a:prstDash val="solid"/>
            </a:ln>
            <a:effectLst>
              <a:outerShdw dist="25400" sx="1000" sy="1000" algn="t" rotWithShape="0">
                <a:prstClr val="black"/>
              </a:outerShdw>
            </a:effec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i="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77" name="Line 5"/>
            <p:cNvSpPr>
              <a:spLocks noChangeShapeType="1"/>
            </p:cNvSpPr>
            <p:nvPr/>
          </p:nvSpPr>
          <p:spPr bwMode="auto">
            <a:xfrm>
              <a:off x="5610953" y="2776418"/>
              <a:ext cx="533310" cy="0"/>
            </a:xfrm>
            <a:prstGeom prst="line">
              <a:avLst/>
            </a:prstGeom>
            <a:noFill/>
            <a:ln w="22225">
              <a:solidFill>
                <a:srgbClr val="FF7C80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8" name="Line 5"/>
            <p:cNvSpPr>
              <a:spLocks noChangeShapeType="1"/>
            </p:cNvSpPr>
            <p:nvPr/>
          </p:nvSpPr>
          <p:spPr bwMode="auto">
            <a:xfrm>
              <a:off x="5618889" y="3603376"/>
              <a:ext cx="533310" cy="0"/>
            </a:xfrm>
            <a:prstGeom prst="line">
              <a:avLst/>
            </a:prstGeom>
            <a:noFill/>
            <a:ln w="22225">
              <a:solidFill>
                <a:srgbClr val="FF7C80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  <p:sp>
          <p:nvSpPr>
            <p:cNvPr id="79" name="Line 5"/>
            <p:cNvSpPr>
              <a:spLocks noChangeShapeType="1"/>
            </p:cNvSpPr>
            <p:nvPr/>
          </p:nvSpPr>
          <p:spPr bwMode="auto">
            <a:xfrm>
              <a:off x="5610953" y="4576362"/>
              <a:ext cx="533310" cy="0"/>
            </a:xfrm>
            <a:prstGeom prst="line">
              <a:avLst/>
            </a:prstGeom>
            <a:noFill/>
            <a:ln w="22225">
              <a:solidFill>
                <a:srgbClr val="FF7C80"/>
              </a:solidFill>
              <a:prstDash val="sysDash"/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5pPr>
              <a:lvl6pPr marL="22860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6pPr>
              <a:lvl7pPr marL="27432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7pPr>
              <a:lvl8pPr marL="32004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8pPr>
              <a:lvl9pPr marL="3657600" algn="l" defTabSz="914400" rtl="0" eaLnBrk="1" latinLnBrk="0" hangingPunct="1">
                <a:defRPr sz="800" kern="120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</a:defRPr>
              </a:lvl9pPr>
            </a:lstStyle>
            <a:p>
              <a:pPr eaLnBrk="1" hangingPunct="1">
                <a:defRPr/>
              </a:pPr>
              <a:endParaRPr lang="zh-CN" altLang="en-US" i="0">
                <a:latin typeface="+mn-ea"/>
                <a:ea typeface="+mn-ea"/>
              </a:endParaRPr>
            </a:p>
          </p:txBody>
        </p:sp>
      </p:grpSp>
      <p:grpSp>
        <p:nvGrpSpPr>
          <p:cNvPr id="80" name="组合 79"/>
          <p:cNvGrpSpPr>
            <a:grpSpLocks/>
          </p:cNvGrpSpPr>
          <p:nvPr/>
        </p:nvGrpSpPr>
        <p:grpSpPr bwMode="auto">
          <a:xfrm>
            <a:off x="179388" y="5405438"/>
            <a:ext cx="8507412" cy="1282700"/>
            <a:chOff x="662313" y="2220687"/>
            <a:chExt cx="7629280" cy="1281682"/>
          </a:xfrm>
        </p:grpSpPr>
        <p:sp>
          <p:nvSpPr>
            <p:cNvPr id="21510" name="内容占位符 2"/>
            <p:cNvSpPr txBox="1">
              <a:spLocks noChangeArrowheads="1"/>
            </p:cNvSpPr>
            <p:nvPr/>
          </p:nvSpPr>
          <p:spPr bwMode="auto">
            <a:xfrm>
              <a:off x="799597" y="2470021"/>
              <a:ext cx="7491996" cy="961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6858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ts val="1000"/>
                </a:spcBef>
                <a:buFont typeface="Arial" panose="020B0604020202020204" pitchFamily="34" charset="0"/>
                <a:buNone/>
              </a:pPr>
              <a:r>
                <a:rPr lang="zh-CN" altLang="en-US" sz="2000" i="0">
                  <a:solidFill>
                    <a:srgbClr val="404040"/>
                  </a:solidFill>
                  <a:latin typeface="+mn-ea"/>
                  <a:ea typeface="+mn-ea"/>
                </a:rPr>
                <a:t>      介绍运算器、控制器、存储器结构、工作原理、</a:t>
              </a:r>
              <a:r>
                <a:rPr lang="zh-CN" altLang="en-US" sz="2000" i="0">
                  <a:solidFill>
                    <a:srgbClr val="31859C"/>
                  </a:solidFill>
                  <a:latin typeface="+mn-ea"/>
                  <a:ea typeface="+mn-ea"/>
                </a:rPr>
                <a:t>设计方法</a:t>
              </a:r>
              <a:r>
                <a:rPr lang="zh-CN" altLang="en-US" sz="2000" i="0">
                  <a:solidFill>
                    <a:srgbClr val="404040"/>
                  </a:solidFill>
                  <a:latin typeface="+mn-ea"/>
                  <a:ea typeface="+mn-ea"/>
                </a:rPr>
                <a:t>及</a:t>
              </a:r>
              <a:r>
                <a:rPr lang="zh-CN" altLang="en-US" sz="2000" i="0">
                  <a:solidFill>
                    <a:srgbClr val="31859C"/>
                  </a:solidFill>
                  <a:latin typeface="+mn-ea"/>
                  <a:ea typeface="+mn-ea"/>
                </a:rPr>
                <a:t>互连构成整机</a:t>
              </a:r>
              <a:r>
                <a:rPr lang="zh-CN" altLang="en-US" sz="2000" i="0">
                  <a:solidFill>
                    <a:srgbClr val="404040"/>
                  </a:solidFill>
                  <a:latin typeface="+mn-ea"/>
                  <a:ea typeface="+mn-ea"/>
                </a:rPr>
                <a:t>的技术。</a:t>
              </a:r>
            </a:p>
          </p:txBody>
        </p:sp>
        <p:sp>
          <p:nvSpPr>
            <p:cNvPr id="82" name="矩形: 圆角 9"/>
            <p:cNvSpPr/>
            <p:nvPr/>
          </p:nvSpPr>
          <p:spPr>
            <a:xfrm>
              <a:off x="662313" y="2220687"/>
              <a:ext cx="7629280" cy="1281682"/>
            </a:xfrm>
            <a:prstGeom prst="roundRect">
              <a:avLst>
                <a:gd name="adj" fmla="val 5192"/>
              </a:avLst>
            </a:prstGeom>
            <a:noFill/>
            <a:ln w="15875" cap="flat" cmpd="sng" algn="ctr">
              <a:solidFill>
                <a:srgbClr val="0066BE"/>
              </a:solidFill>
              <a:prstDash val="dash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i="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3" name="Parallelogram 14"/>
          <p:cNvSpPr/>
          <p:nvPr/>
        </p:nvSpPr>
        <p:spPr>
          <a:xfrm>
            <a:off x="457200" y="5164138"/>
            <a:ext cx="3182938" cy="481012"/>
          </a:xfrm>
          <a:prstGeom prst="parallelogram">
            <a:avLst/>
          </a:prstGeom>
          <a:solidFill>
            <a:srgbClr val="59B2FF"/>
          </a:solidFill>
          <a:ln w="25400" cap="flat" cmpd="sng" algn="ctr">
            <a:noFill/>
            <a:prstDash val="solid"/>
          </a:ln>
          <a:effectLst/>
        </p:spPr>
        <p:txBody>
          <a:bodyPr lIns="91429" tIns="45714" rIns="91429" bIns="45714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i="0" kern="0" dirty="0">
                <a:solidFill>
                  <a:prstClr val="black"/>
                </a:solidFill>
                <a:latin typeface="+mn-ea"/>
                <a:ea typeface="+mn-ea"/>
              </a:rPr>
              <a:t> 课程主要内容：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35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35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3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heme/theme1.xml><?xml version="1.0" encoding="utf-8"?>
<a:theme xmlns:a="http://schemas.openxmlformats.org/drawingml/2006/main" name="2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ordridesign ">
  <a:themeElements>
    <a:clrScheme name="1_nordridesign  11">
      <a:dk1>
        <a:srgbClr val="000000"/>
      </a:dk1>
      <a:lt1>
        <a:srgbClr val="FFFFFF"/>
      </a:lt1>
      <a:dk2>
        <a:srgbClr val="FFFFFF"/>
      </a:dk2>
      <a:lt2>
        <a:srgbClr val="DBF5F9"/>
      </a:lt2>
      <a:accent1>
        <a:srgbClr val="FFFF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FFAA"/>
      </a:accent5>
      <a:accent6>
        <a:srgbClr val="E7B900"/>
      </a:accent6>
      <a:hlink>
        <a:srgbClr val="CCFFFF"/>
      </a:hlink>
      <a:folHlink>
        <a:srgbClr val="FFFFFF"/>
      </a:folHlink>
    </a:clrScheme>
    <a:fontScheme name="1_nordridesign 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 1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2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 3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5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6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8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9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10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11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nordridesign ">
  <a:themeElements>
    <a:clrScheme name="2_nordridesign  11">
      <a:dk1>
        <a:srgbClr val="000000"/>
      </a:dk1>
      <a:lt1>
        <a:srgbClr val="FFFFFF"/>
      </a:lt1>
      <a:dk2>
        <a:srgbClr val="FFFFFF"/>
      </a:dk2>
      <a:lt2>
        <a:srgbClr val="DBF5F9"/>
      </a:lt2>
      <a:accent1>
        <a:srgbClr val="FFFF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FFAA"/>
      </a:accent5>
      <a:accent6>
        <a:srgbClr val="E7B900"/>
      </a:accent6>
      <a:hlink>
        <a:srgbClr val="CCFFFF"/>
      </a:hlink>
      <a:folHlink>
        <a:srgbClr val="FFFFFF"/>
      </a:folHlink>
    </a:clrScheme>
    <a:fontScheme name="2_nordridesign 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 1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2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 3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5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6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8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9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10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11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7689</TotalTime>
  <Words>997</Words>
  <Application>Microsoft Office PowerPoint</Application>
  <PresentationFormat>全屏显示(4:3)</PresentationFormat>
  <Paragraphs>241</Paragraphs>
  <Slides>22</Slides>
  <Notes>11</Notes>
  <HiddenSlides>0</HiddenSlides>
  <MMClips>4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9" baseType="lpstr">
      <vt:lpstr>Microsoft Yahei</vt:lpstr>
      <vt:lpstr>黑体</vt:lpstr>
      <vt:lpstr>华文楷体</vt:lpstr>
      <vt:lpstr>微软雅黑</vt:lpstr>
      <vt:lpstr>Algerian</vt:lpstr>
      <vt:lpstr>Arial</vt:lpstr>
      <vt:lpstr>Calibri</vt:lpstr>
      <vt:lpstr>Verdana</vt:lpstr>
      <vt:lpstr>Wingdings</vt:lpstr>
      <vt:lpstr>2_nordridesign</vt:lpstr>
      <vt:lpstr>1_nordridesign</vt:lpstr>
      <vt:lpstr>1_nordridesign </vt:lpstr>
      <vt:lpstr>2_nordridesign </vt:lpstr>
      <vt:lpstr>3_nordridesign</vt:lpstr>
      <vt:lpstr>4_nordridesign</vt:lpstr>
      <vt:lpstr>5_nordridesign</vt:lpstr>
      <vt:lpstr>CorelDRAW</vt:lpstr>
      <vt:lpstr>PowerPoint 演示文稿</vt:lpstr>
      <vt:lpstr>成绩管理</vt:lpstr>
      <vt:lpstr>教学工具</vt:lpstr>
      <vt:lpstr>教学资源</vt:lpstr>
      <vt:lpstr>教材     （硬件视角看计算机组成）</vt:lpstr>
      <vt:lpstr>参考书   （软件视角看计算机组成）</vt:lpstr>
      <vt:lpstr>先导课程</vt:lpstr>
      <vt:lpstr>学这课有啥用？？？</vt:lpstr>
      <vt:lpstr>1、核心专业基础课，在课程体系中承上启下的作用</vt:lpstr>
      <vt:lpstr>系统设计者角度理解计算机</vt:lpstr>
      <vt:lpstr>2、构造观+系统观+工程观的学习视角和学习方法</vt:lpstr>
      <vt:lpstr>实验体系</vt:lpstr>
      <vt:lpstr>编码实验-偶校验编码传输</vt:lpstr>
      <vt:lpstr>编码实验-海明解码传输</vt:lpstr>
      <vt:lpstr>运算器实验</vt:lpstr>
      <vt:lpstr>单周期CPU设计</vt:lpstr>
      <vt:lpstr>系统能力培养体系</vt:lpstr>
      <vt:lpstr>程序员角度理解        高级语言如何执行成二值逻辑</vt:lpstr>
      <vt:lpstr>PowerPoint 演示文稿</vt:lpstr>
      <vt:lpstr>PowerPoint 演示文稿</vt:lpstr>
      <vt:lpstr>PowerPoint 演示文稿</vt:lpstr>
      <vt:lpstr>Thanks</vt:lpstr>
    </vt:vector>
  </TitlesOfParts>
  <Company>NordriDesign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NordriDesign</dc:creator>
  <cp:keywords>ppt幻灯设计/ppt模板设计</cp:keywords>
  <dc:description>nordridesign.com</dc:description>
  <cp:lastModifiedBy>Administrator</cp:lastModifiedBy>
  <cp:revision>525</cp:revision>
  <dcterms:created xsi:type="dcterms:W3CDTF">2009-09-14T03:13:49Z</dcterms:created>
  <dcterms:modified xsi:type="dcterms:W3CDTF">2021-02-28T09:59:54Z</dcterms:modified>
</cp:coreProperties>
</file>